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0" r:id="rId2"/>
    <p:sldMasterId id="2147483716" r:id="rId3"/>
    <p:sldMasterId id="2147483724" r:id="rId4"/>
  </p:sldMasterIdLst>
  <p:notesMasterIdLst>
    <p:notesMasterId r:id="rId30"/>
  </p:notesMasterIdLst>
  <p:handoutMasterIdLst>
    <p:handoutMasterId r:id="rId31"/>
  </p:handoutMasterIdLst>
  <p:sldIdLst>
    <p:sldId id="353" r:id="rId5"/>
    <p:sldId id="259" r:id="rId6"/>
    <p:sldId id="351" r:id="rId7"/>
    <p:sldId id="269" r:id="rId8"/>
    <p:sldId id="271" r:id="rId9"/>
    <p:sldId id="262" r:id="rId10"/>
    <p:sldId id="356" r:id="rId11"/>
    <p:sldId id="339" r:id="rId12"/>
    <p:sldId id="322" r:id="rId13"/>
    <p:sldId id="358" r:id="rId14"/>
    <p:sldId id="340" r:id="rId15"/>
    <p:sldId id="341" r:id="rId16"/>
    <p:sldId id="342" r:id="rId17"/>
    <p:sldId id="357" r:id="rId18"/>
    <p:sldId id="344" r:id="rId19"/>
    <p:sldId id="345" r:id="rId20"/>
    <p:sldId id="355" r:id="rId21"/>
    <p:sldId id="274" r:id="rId22"/>
    <p:sldId id="346" r:id="rId23"/>
    <p:sldId id="347" r:id="rId24"/>
    <p:sldId id="348" r:id="rId25"/>
    <p:sldId id="266" r:id="rId26"/>
    <p:sldId id="349" r:id="rId27"/>
    <p:sldId id="350" r:id="rId28"/>
    <p:sldId id="354"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BEC9F5-E74A-0C43-AF9D-619E2F4BC018}">
          <p14:sldIdLst>
            <p14:sldId id="353"/>
            <p14:sldId id="259"/>
            <p14:sldId id="351"/>
            <p14:sldId id="269"/>
            <p14:sldId id="271"/>
            <p14:sldId id="262"/>
            <p14:sldId id="356"/>
            <p14:sldId id="339"/>
            <p14:sldId id="322"/>
            <p14:sldId id="358"/>
            <p14:sldId id="340"/>
            <p14:sldId id="341"/>
            <p14:sldId id="342"/>
            <p14:sldId id="357"/>
            <p14:sldId id="344"/>
            <p14:sldId id="345"/>
            <p14:sldId id="355"/>
            <p14:sldId id="274"/>
            <p14:sldId id="346"/>
            <p14:sldId id="347"/>
            <p14:sldId id="348"/>
            <p14:sldId id="266"/>
            <p14:sldId id="349"/>
            <p14:sldId id="350"/>
            <p14:sldId id="35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2128"/>
    <a:srgbClr val="016B54"/>
    <a:srgbClr val="F8F8F8"/>
    <a:srgbClr val="E5E5E5"/>
    <a:srgbClr val="008774"/>
    <a:srgbClr val="0F7661"/>
    <a:srgbClr val="C0504D"/>
    <a:srgbClr val="77933C"/>
    <a:srgbClr val="5978A0"/>
    <a:srgbClr val="44256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94" autoAdjust="0"/>
    <p:restoredTop sz="87895" autoAdjust="0"/>
  </p:normalViewPr>
  <p:slideViewPr>
    <p:cSldViewPr snapToGrid="0" snapToObjects="1">
      <p:cViewPr>
        <p:scale>
          <a:sx n="125" d="100"/>
          <a:sy n="125" d="100"/>
        </p:scale>
        <p:origin x="-880" y="-8"/>
      </p:cViewPr>
      <p:guideLst>
        <p:guide orient="horz" pos="1620"/>
        <p:guide pos="2880"/>
      </p:guideLst>
    </p:cSldViewPr>
  </p:slideViewPr>
  <p:notesTextViewPr>
    <p:cViewPr>
      <p:scale>
        <a:sx n="100" d="100"/>
        <a:sy n="100" d="100"/>
      </p:scale>
      <p:origin x="0" y="0"/>
    </p:cViewPr>
  </p:notesTextViewPr>
  <p:sorterViewPr>
    <p:cViewPr>
      <p:scale>
        <a:sx n="89" d="100"/>
        <a:sy n="8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2E5B6B-8713-8747-AE5B-F1241B2BF5F0}" type="datetimeFigureOut">
              <a:rPr lang="en-US" smtClean="0"/>
              <a:t>4/10/17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2CCB75-1A26-DA44-8D3D-5B435BA85543}" type="slidenum">
              <a:rPr lang="en-US" smtClean="0"/>
              <a:t>‹#›</a:t>
            </a:fld>
            <a:endParaRPr lang="en-US"/>
          </a:p>
        </p:txBody>
      </p:sp>
    </p:spTree>
    <p:extLst>
      <p:ext uri="{BB962C8B-B14F-4D97-AF65-F5344CB8AC3E}">
        <p14:creationId xmlns:p14="http://schemas.microsoft.com/office/powerpoint/2010/main" val="27579355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B7340-DDD5-1B49-81AA-25BC4050C073}" type="datetimeFigureOut">
              <a:rPr lang="en-US" smtClean="0"/>
              <a:t>4/10/17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5E0D42-653B-D743-8A40-7FC34906D640}" type="slidenum">
              <a:rPr lang="en-US" smtClean="0"/>
              <a:t>‹#›</a:t>
            </a:fld>
            <a:endParaRPr lang="en-US"/>
          </a:p>
        </p:txBody>
      </p:sp>
    </p:spTree>
    <p:extLst>
      <p:ext uri="{BB962C8B-B14F-4D97-AF65-F5344CB8AC3E}">
        <p14:creationId xmlns:p14="http://schemas.microsoft.com/office/powerpoint/2010/main" val="22711386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Resting slide</a:t>
            </a:r>
            <a:r>
              <a:rPr lang="en-US" baseline="0" dirty="0" smtClean="0"/>
              <a:t> on screen before you begin presenting.</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a:t>
            </a:fld>
            <a:endParaRPr lang="en-US"/>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rgbClr val="FFFFFF"/>
                </a:solidFill>
                <a:latin typeface="Arial"/>
                <a:ea typeface="Helvetica Neue"/>
                <a:cs typeface="Arial"/>
                <a:sym typeface="Helvetica Neue"/>
              </a:rPr>
              <a:t>Enterprise companies in finance and </a:t>
            </a:r>
            <a:r>
              <a:rPr lang="en-US" sz="1100" dirty="0" err="1" smtClean="0">
                <a:solidFill>
                  <a:srgbClr val="FFFFFF"/>
                </a:solidFill>
                <a:latin typeface="Arial"/>
                <a:ea typeface="Helvetica Neue"/>
                <a:cs typeface="Arial"/>
                <a:sym typeface="Helvetica Neue"/>
              </a:rPr>
              <a:t>telco</a:t>
            </a:r>
            <a:r>
              <a:rPr lang="en-US" sz="1100" dirty="0" smtClean="0">
                <a:solidFill>
                  <a:srgbClr val="FFFFFF"/>
                </a:solidFill>
                <a:latin typeface="Arial"/>
                <a:ea typeface="Helvetica Neue"/>
                <a:cs typeface="Arial"/>
                <a:sym typeface="Helvetica Neue"/>
              </a:rPr>
              <a:t> industries are embracing </a:t>
            </a:r>
            <a:r>
              <a:rPr lang="en-US" sz="1100" dirty="0" err="1" smtClean="0">
                <a:solidFill>
                  <a:srgbClr val="FFFFFF"/>
                </a:solidFill>
                <a:latin typeface="Arial"/>
                <a:ea typeface="Helvetica Neue"/>
                <a:cs typeface="Arial"/>
                <a:sym typeface="Helvetica Neue"/>
              </a:rPr>
              <a:t>microservice</a:t>
            </a:r>
            <a:r>
              <a:rPr lang="en-US" sz="1100" dirty="0" smtClean="0">
                <a:solidFill>
                  <a:srgbClr val="FFFFFF"/>
                </a:solidFill>
                <a:latin typeface="Arial"/>
                <a:ea typeface="Helvetica Neue"/>
                <a:cs typeface="Arial"/>
                <a:sym typeface="Helvetica Neue"/>
              </a:rPr>
              <a:t> and cloud-native models. </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There </a:t>
            </a:r>
            <a:r>
              <a:rPr lang="en-US" sz="1100" dirty="0">
                <a:solidFill>
                  <a:schemeClr val="dk1"/>
                </a:solidFill>
                <a:latin typeface="Verdana"/>
                <a:ea typeface="Verdana"/>
                <a:cs typeface="Verdana"/>
                <a:sym typeface="Verdana"/>
              </a:rPr>
              <a:t>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a:spcBef>
                <a:spcPts val="1189"/>
              </a:spcBef>
              <a:buClr>
                <a:schemeClr val="dk1"/>
              </a:buClr>
              <a:buSzPct val="25000"/>
            </a:pPr>
            <a:r>
              <a:rPr lang="en-US" sz="1100" dirty="0">
                <a:solidFill>
                  <a:schemeClr val="dk1"/>
                </a:solidFill>
                <a:latin typeface="Verdana"/>
                <a:ea typeface="Verdana"/>
                <a:cs typeface="Verdana"/>
                <a:sym typeface="Verdana"/>
              </a:rPr>
              <a:t>Microservices are both a cultural and organizational change as a change in how we design and implement systems.</a:t>
            </a: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build a </a:t>
            </a:r>
            <a:r>
              <a:rPr lang="en-US" dirty="0" err="1" smtClean="0"/>
              <a:t>Microservices</a:t>
            </a:r>
            <a:r>
              <a:rPr lang="en-US" dirty="0" smtClean="0"/>
              <a:t> architecture at scale requires a platform</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12</a:t>
            </a:fld>
            <a:endParaRPr lang="en-US"/>
          </a:p>
        </p:txBody>
      </p:sp>
    </p:spTree>
    <p:extLst>
      <p:ext uri="{BB962C8B-B14F-4D97-AF65-F5344CB8AC3E}">
        <p14:creationId xmlns:p14="http://schemas.microsoft.com/office/powerpoint/2010/main" val="4255929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lnSpc>
                <a:spcPct val="113000"/>
              </a:lnSpc>
              <a:buFont typeface="Arial"/>
              <a:buNone/>
            </a:pPr>
            <a:r>
              <a:rPr lang="en-US" sz="1200" b="1" dirty="0" smtClean="0">
                <a:solidFill>
                  <a:srgbClr val="262626"/>
                </a:solidFill>
              </a:rPr>
              <a:t>Distributed systems are HARD</a:t>
            </a:r>
          </a:p>
          <a:p>
            <a:pPr marL="457200" indent="-457200">
              <a:lnSpc>
                <a:spcPct val="113000"/>
              </a:lnSpc>
              <a:buFont typeface="Arial"/>
              <a:buChar char="•"/>
            </a:pPr>
            <a:r>
              <a:rPr lang="en-US" sz="1200" dirty="0" smtClean="0">
                <a:solidFill>
                  <a:srgbClr val="262626"/>
                </a:solidFill>
              </a:rPr>
              <a:t>Configuration Management</a:t>
            </a:r>
          </a:p>
          <a:p>
            <a:pPr marL="457200" indent="-457200">
              <a:lnSpc>
                <a:spcPct val="113000"/>
              </a:lnSpc>
              <a:buFont typeface="Arial"/>
              <a:buChar char="•"/>
            </a:pPr>
            <a:r>
              <a:rPr lang="en-US" sz="1200" dirty="0" smtClean="0">
                <a:solidFill>
                  <a:srgbClr val="262626"/>
                </a:solidFill>
              </a:rPr>
              <a:t>Service Registration &amp; Discovery</a:t>
            </a:r>
          </a:p>
          <a:p>
            <a:pPr marL="457200" indent="-457200">
              <a:lnSpc>
                <a:spcPct val="113000"/>
              </a:lnSpc>
              <a:buFont typeface="Arial"/>
              <a:buChar char="•"/>
            </a:pPr>
            <a:r>
              <a:rPr lang="en-US" sz="1200" dirty="0" smtClean="0">
                <a:solidFill>
                  <a:srgbClr val="262626"/>
                </a:solidFill>
              </a:rPr>
              <a:t>Routing &amp; Load Balancing</a:t>
            </a:r>
          </a:p>
          <a:p>
            <a:pPr marL="457200" indent="-457200">
              <a:lnSpc>
                <a:spcPct val="113000"/>
              </a:lnSpc>
              <a:buFont typeface="Arial"/>
              <a:buChar char="•"/>
            </a:pPr>
            <a:r>
              <a:rPr lang="en-US" sz="1200" dirty="0" smtClean="0">
                <a:solidFill>
                  <a:srgbClr val="262626"/>
                </a:solidFill>
              </a:rPr>
              <a:t>Fault Tolerance (Circuit Breakers) </a:t>
            </a:r>
          </a:p>
          <a:p>
            <a:pPr marL="457200" indent="-457200">
              <a:lnSpc>
                <a:spcPct val="113000"/>
              </a:lnSpc>
              <a:buFont typeface="Arial"/>
              <a:buChar char="•"/>
            </a:pPr>
            <a:r>
              <a:rPr lang="en-US" sz="1200" dirty="0" smtClean="0">
                <a:solidFill>
                  <a:srgbClr val="262626"/>
                </a:solidFill>
              </a:rPr>
              <a:t>Monitoring</a:t>
            </a:r>
          </a:p>
          <a:p>
            <a:pPr marL="457200" indent="-457200">
              <a:lnSpc>
                <a:spcPct val="113000"/>
              </a:lnSpc>
              <a:buFont typeface="Arial"/>
              <a:buChar char="•"/>
            </a:pPr>
            <a:r>
              <a:rPr lang="en-US" sz="1200" dirty="0" smtClean="0">
                <a:solidFill>
                  <a:srgbClr val="262626"/>
                </a:solidFill>
              </a:rPr>
              <a:t>Concurrent API Aggregation &amp; Transformation</a:t>
            </a:r>
          </a:p>
          <a:p>
            <a:pPr marL="457200" indent="-457200">
              <a:lnSpc>
                <a:spcPct val="113000"/>
              </a:lnSpc>
              <a:buFont typeface="Arial"/>
              <a:buChar char="•"/>
            </a:pPr>
            <a:r>
              <a:rPr lang="en-US" sz="1200" dirty="0" smtClean="0">
                <a:solidFill>
                  <a:srgbClr val="262626"/>
                </a:solidFill>
              </a:rPr>
              <a:t>----- Meeting Notes (2/24/16 13:58) -----</a:t>
            </a:r>
          </a:p>
          <a:p>
            <a:pPr marL="457200" indent="-457200">
              <a:lnSpc>
                <a:spcPct val="113000"/>
              </a:lnSpc>
              <a:buFont typeface="Arial"/>
              <a:buChar char="•"/>
            </a:pPr>
            <a:r>
              <a:rPr lang="en-US" sz="1200" dirty="0" smtClean="0">
                <a:solidFill>
                  <a:srgbClr val="262626"/>
                </a:solidFill>
              </a:rPr>
              <a:t>Dependency Map</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all of this is enforced through strict API contracts that allow you to go FAST and be safe.</a:t>
            </a:r>
          </a:p>
        </p:txBody>
      </p:sp>
      <p:sp>
        <p:nvSpPr>
          <p:cNvPr id="4" name="Slide Number Placeholder 3"/>
          <p:cNvSpPr>
            <a:spLocks noGrp="1"/>
          </p:cNvSpPr>
          <p:nvPr>
            <p:ph type="sldNum" sz="quarter" idx="10"/>
          </p:nvPr>
        </p:nvSpPr>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3972754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month alone, there were over 1.6m downloads, 8m YTD, growing at 10% m/o/m key new projects. Why?  because developers love Boot - It’s zero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super lightweight, runtime ideal for single purpose single process applications aka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With Boot you can go from 0 to app in &lt;5minutes</a:t>
            </a:r>
          </a:p>
          <a:p>
            <a:r>
              <a:rPr lang="en-US" sz="1200" kern="1200" dirty="0" smtClean="0">
                <a:solidFill>
                  <a:schemeClr val="tx1"/>
                </a:solidFill>
                <a:effectLst/>
                <a:latin typeface="+mn-lt"/>
                <a:ea typeface="+mn-ea"/>
                <a:cs typeface="+mn-cs"/>
              </a:rPr>
              <a:t>But remember the concept of fragile infrastructure and designing for failure? How do you wire up all these little processes into a cohesive app that works even when things go wrong?</a:t>
            </a:r>
          </a:p>
          <a:p>
            <a:r>
              <a:rPr lang="en-US" sz="1200" kern="1200" dirty="0" smtClean="0">
                <a:solidFill>
                  <a:schemeClr val="tx1"/>
                </a:solidFill>
                <a:effectLst/>
                <a:latin typeface="+mn-lt"/>
                <a:ea typeface="+mn-ea"/>
                <a:cs typeface="+mn-cs"/>
              </a:rPr>
              <a:t>Luckily Netflix has solved some of these problems at web scale ( their OSS stack is great, but not so easy to use). </a:t>
            </a:r>
            <a:r>
              <a:rPr lang="en-US" sz="1200" kern="1200" dirty="0" err="1" smtClean="0">
                <a:solidFill>
                  <a:schemeClr val="tx1"/>
                </a:solidFill>
                <a:effectLst/>
                <a:latin typeface="+mn-lt"/>
                <a:ea typeface="+mn-ea"/>
                <a:cs typeface="+mn-cs"/>
              </a:rPr>
              <a:t>Swe</a:t>
            </a:r>
            <a:r>
              <a:rPr lang="en-US" sz="1200" kern="1200" dirty="0" smtClean="0">
                <a:solidFill>
                  <a:schemeClr val="tx1"/>
                </a:solidFill>
                <a:effectLst/>
                <a:latin typeface="+mn-lt"/>
                <a:ea typeface="+mn-ea"/>
                <a:cs typeface="+mn-cs"/>
              </a:rPr>
              <a:t> took that core functionality and built spring cloud. All the power of eureka, </a:t>
            </a:r>
            <a:r>
              <a:rPr lang="en-US" sz="1200" kern="1200" dirty="0" err="1" smtClean="0">
                <a:solidFill>
                  <a:schemeClr val="tx1"/>
                </a:solidFill>
                <a:effectLst/>
                <a:latin typeface="+mn-lt"/>
                <a:ea typeface="+mn-ea"/>
                <a:cs typeface="+mn-cs"/>
              </a:rPr>
              <a:t>hysterix</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server built as spring modules. As easy adding an annotation and secure for the </a:t>
            </a:r>
            <a:r>
              <a:rPr lang="en-US" sz="1200" kern="1200" dirty="0" err="1" smtClean="0">
                <a:solidFill>
                  <a:schemeClr val="tx1"/>
                </a:solidFill>
                <a:effectLst/>
                <a:latin typeface="+mn-lt"/>
                <a:ea typeface="+mn-ea"/>
                <a:cs typeface="+mn-cs"/>
              </a:rPr>
              <a:t>enteprrise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awesome even </a:t>
            </a:r>
            <a:r>
              <a:rPr lang="en-US" sz="1200" kern="1200" dirty="0" err="1" smtClean="0">
                <a:solidFill>
                  <a:schemeClr val="tx1"/>
                </a:solidFill>
                <a:effectLst/>
                <a:latin typeface="+mn-lt"/>
                <a:ea typeface="+mn-ea"/>
                <a:cs typeface="+mn-cs"/>
              </a:rPr>
              <a:t>netflix</a:t>
            </a:r>
            <a:r>
              <a:rPr lang="en-US" sz="1200" kern="1200" dirty="0" smtClean="0">
                <a:solidFill>
                  <a:schemeClr val="tx1"/>
                </a:solidFill>
                <a:effectLst/>
                <a:latin typeface="+mn-lt"/>
                <a:ea typeface="+mn-ea"/>
                <a:cs typeface="+mn-cs"/>
              </a:rPr>
              <a:t> is using it now now we have the app </a:t>
            </a:r>
            <a:r>
              <a:rPr lang="en-US" sz="1200" kern="1200" dirty="0" err="1" smtClean="0">
                <a:solidFill>
                  <a:schemeClr val="tx1"/>
                </a:solidFill>
                <a:effectLst/>
                <a:latin typeface="+mn-lt"/>
                <a:ea typeface="+mn-ea"/>
                <a:cs typeface="+mn-cs"/>
              </a:rPr>
              <a:t>devs</a:t>
            </a:r>
            <a:r>
              <a:rPr lang="en-US" sz="1200" kern="1200" dirty="0" smtClean="0">
                <a:solidFill>
                  <a:schemeClr val="tx1"/>
                </a:solidFill>
                <a:effectLst/>
                <a:latin typeface="+mn-lt"/>
                <a:ea typeface="+mn-ea"/>
                <a:cs typeface="+mn-cs"/>
              </a:rPr>
              <a:t> able to run super fast and make lots of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and tie them together to make amazing apps with spring boot and cloud</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this actually created a huge ops problem …..</a:t>
            </a:r>
          </a:p>
          <a:p>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16</a:t>
            </a:fld>
            <a:endParaRPr lang="en-US"/>
          </a:p>
        </p:txBody>
      </p:sp>
    </p:spTree>
    <p:extLst>
      <p:ext uri="{BB962C8B-B14F-4D97-AF65-F5344CB8AC3E}">
        <p14:creationId xmlns:p14="http://schemas.microsoft.com/office/powerpoint/2010/main" val="4029604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Go to </a:t>
            </a:r>
            <a:r>
              <a:rPr lang="en-US" sz="1400" dirty="0" err="1" smtClean="0"/>
              <a:t>start.spring.io</a:t>
            </a:r>
            <a:r>
              <a:rPr lang="en-US" sz="1400" baseline="0" dirty="0" smtClean="0"/>
              <a:t> and create an app </a:t>
            </a:r>
          </a:p>
          <a:p>
            <a:r>
              <a:rPr lang="en-US" sz="1400" baseline="0" dirty="0" smtClean="0"/>
              <a:t>Discuss the </a:t>
            </a:r>
            <a:r>
              <a:rPr lang="en-US" sz="1400" baseline="0" dirty="0" err="1" smtClean="0"/>
              <a:t>Gradle</a:t>
            </a:r>
            <a:r>
              <a:rPr lang="en-US" sz="1400" baseline="0" dirty="0" smtClean="0"/>
              <a:t>/Maven file dependencies</a:t>
            </a:r>
          </a:p>
          <a:p>
            <a:endParaRPr lang="en-US" sz="1400" baseline="0" dirty="0" smtClean="0"/>
          </a:p>
          <a:p>
            <a:r>
              <a:rPr lang="en-US" sz="1400" baseline="0" dirty="0" smtClean="0"/>
              <a:t>Show Fortune Teller</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8" name="Shape 57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So if you’re interested in incubating</a:t>
            </a:r>
            <a:r>
              <a:rPr lang="en-US" sz="1100" baseline="0" dirty="0" smtClean="0">
                <a:solidFill>
                  <a:schemeClr val="dk1"/>
                </a:solidFill>
                <a:latin typeface="Verdana"/>
                <a:ea typeface="Verdana"/>
                <a:cs typeface="Verdana"/>
                <a:sym typeface="Verdana"/>
              </a:rPr>
              <a:t> microservices, how do you get there? These designs there were until recently, exclusively the domain of the </a:t>
            </a:r>
            <a:r>
              <a:rPr lang="en-US" sz="1100" baseline="0" dirty="0" err="1" smtClean="0">
                <a:solidFill>
                  <a:schemeClr val="dk1"/>
                </a:solidFill>
                <a:latin typeface="Verdana"/>
                <a:ea typeface="Verdana"/>
                <a:cs typeface="Verdana"/>
                <a:sym typeface="Verdana"/>
              </a:rPr>
              <a:t>Googles</a:t>
            </a:r>
            <a:r>
              <a:rPr lang="en-US" sz="1100" baseline="0" dirty="0" smtClean="0">
                <a:solidFill>
                  <a:schemeClr val="dk1"/>
                </a:solidFill>
                <a:latin typeface="Verdana"/>
                <a:ea typeface="Verdana"/>
                <a:cs typeface="Verdana"/>
                <a:sym typeface="Verdana"/>
              </a:rPr>
              <a:t>, </a:t>
            </a:r>
            <a:r>
              <a:rPr lang="en-US" sz="1100" baseline="0" dirty="0" err="1" smtClean="0">
                <a:solidFill>
                  <a:schemeClr val="dk1"/>
                </a:solidFill>
                <a:latin typeface="Verdana"/>
                <a:ea typeface="Verdana"/>
                <a:cs typeface="Verdana"/>
                <a:sym typeface="Verdana"/>
              </a:rPr>
              <a:t>eBbays</a:t>
            </a:r>
            <a:r>
              <a:rPr lang="en-US" sz="1100" baseline="0" dirty="0" smtClean="0">
                <a:solidFill>
                  <a:schemeClr val="dk1"/>
                </a:solidFill>
                <a:latin typeface="Verdana"/>
                <a:ea typeface="Verdana"/>
                <a:cs typeface="Verdana"/>
                <a:sym typeface="Verdana"/>
              </a:rPr>
              <a:t>, and Twitters, have now gone mainstream. How can you build a microservices application today at your organization? Well, you’ll want to build it using your existing developers' skills.</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baseline="0" dirty="0" smtClean="0">
                <a:solidFill>
                  <a:schemeClr val="dk1"/>
                </a:solidFill>
                <a:latin typeface="Verdana"/>
                <a:ea typeface="Verdana"/>
                <a:cs typeface="Verdana"/>
                <a:sym typeface="Verdana"/>
              </a:rPr>
              <a:t> If you’re a Java shop, there are some great OSS tools available. </a:t>
            </a:r>
            <a:r>
              <a:rPr lang="en-US" sz="1100" dirty="0" smtClean="0">
                <a:solidFill>
                  <a:schemeClr val="dk1"/>
                </a:solidFill>
                <a:latin typeface="Verdana"/>
                <a:ea typeface="Verdana"/>
                <a:cs typeface="Verdana"/>
                <a:sym typeface="Verdana"/>
              </a:rPr>
              <a:t>Spring is #1 Enterprise Java App </a:t>
            </a:r>
            <a:r>
              <a:rPr lang="en-US" sz="1100" dirty="0" err="1" smtClean="0">
                <a:solidFill>
                  <a:schemeClr val="dk1"/>
                </a:solidFill>
                <a:latin typeface="Verdana"/>
                <a:ea typeface="Verdana"/>
                <a:cs typeface="Verdana"/>
                <a:sym typeface="Verdana"/>
              </a:rPr>
              <a:t>Dev</a:t>
            </a:r>
            <a:r>
              <a:rPr lang="en-US" sz="1100" dirty="0" smtClean="0">
                <a:solidFill>
                  <a:schemeClr val="dk1"/>
                </a:solidFill>
                <a:latin typeface="Verdana"/>
                <a:ea typeface="Verdana"/>
                <a:cs typeface="Verdana"/>
                <a:sym typeface="Verdana"/>
              </a:rPr>
              <a:t> Framework. Everything is</a:t>
            </a:r>
            <a:r>
              <a:rPr lang="en-US" sz="1100" baseline="0" dirty="0" smtClean="0">
                <a:solidFill>
                  <a:schemeClr val="dk1"/>
                </a:solidFill>
                <a:latin typeface="Verdana"/>
                <a:ea typeface="Verdana"/>
                <a:cs typeface="Verdana"/>
                <a:sym typeface="Verdana"/>
              </a:rPr>
              <a:t> </a:t>
            </a:r>
            <a:r>
              <a:rPr lang="en-US" sz="1100" dirty="0" smtClean="0">
                <a:solidFill>
                  <a:schemeClr val="dk1"/>
                </a:solidFill>
                <a:latin typeface="Verdana"/>
                <a:ea typeface="Verdana"/>
                <a:cs typeface="Verdana"/>
                <a:sym typeface="Verdana"/>
              </a:rPr>
              <a:t>open source.</a:t>
            </a:r>
          </a:p>
          <a:p>
            <a:pPr>
              <a:buClr>
                <a:schemeClr val="dk1"/>
              </a:buClr>
              <a:buSzPct val="25000"/>
            </a:pPr>
            <a:endParaRPr lang="en-US" sz="1100" dirty="0" smtClean="0">
              <a:solidFill>
                <a:schemeClr val="dk1"/>
              </a:solidFill>
              <a:latin typeface="Verdana"/>
              <a:ea typeface="Verdana"/>
              <a:cs typeface="Verdana"/>
              <a:sym typeface="Verdana"/>
            </a:endParaRPr>
          </a:p>
          <a:p>
            <a:pPr marL="0" marR="0" indent="0" algn="l" defTabSz="457200" rtl="0" eaLnBrk="1" fontAlgn="auto" latinLnBrk="0" hangingPunct="1">
              <a:lnSpc>
                <a:spcPct val="100000"/>
              </a:lnSpc>
              <a:spcBef>
                <a:spcPts val="1189"/>
              </a:spcBef>
              <a:spcAft>
                <a:spcPts val="0"/>
              </a:spcAft>
              <a:buClr>
                <a:schemeClr val="dk1"/>
              </a:buClr>
              <a:buSzTx/>
              <a:buFontTx/>
              <a:buNone/>
              <a:tabLst/>
              <a:defRPr/>
            </a:pPr>
            <a:r>
              <a:rPr lang="en-US" sz="1100" dirty="0" smtClean="0">
                <a:solidFill>
                  <a:schemeClr val="dk1"/>
                </a:solidFill>
                <a:latin typeface="Verdana"/>
                <a:ea typeface="Verdana"/>
                <a:cs typeface="Verdana"/>
                <a:sym typeface="Verdana"/>
              </a:rPr>
              <a:t>The Spring Cloud</a:t>
            </a:r>
            <a:r>
              <a:rPr lang="en-US" sz="1100" baseline="0" dirty="0" smtClean="0">
                <a:solidFill>
                  <a:schemeClr val="dk1"/>
                </a:solidFill>
                <a:latin typeface="Verdana"/>
                <a:ea typeface="Verdana"/>
                <a:cs typeface="Verdana"/>
                <a:sym typeface="Verdana"/>
              </a:rPr>
              <a:t> adds distributed system components for </a:t>
            </a:r>
            <a:r>
              <a:rPr lang="en-US" sz="1100" dirty="0" smtClean="0">
                <a:solidFill>
                  <a:schemeClr val="dk1"/>
                </a:solidFill>
                <a:latin typeface="Verdana"/>
                <a:ea typeface="Verdana"/>
                <a:cs typeface="Verdana"/>
                <a:sym typeface="Verdana"/>
              </a:rPr>
              <a:t>configuration management, service discovery, circuit breakers</a:t>
            </a:r>
            <a:r>
              <a:rPr lang="en-US" sz="1100" baseline="0" dirty="0" smtClean="0">
                <a:solidFill>
                  <a:schemeClr val="dk1"/>
                </a:solidFill>
                <a:latin typeface="Verdana"/>
                <a:ea typeface="Verdana"/>
                <a:cs typeface="Verdana"/>
                <a:sym typeface="Verdana"/>
              </a:rPr>
              <a:t> and more.</a:t>
            </a:r>
          </a:p>
          <a:p>
            <a:pPr>
              <a:spcBef>
                <a:spcPts val="1189"/>
              </a:spcBef>
              <a:buClr>
                <a:schemeClr val="dk1"/>
              </a:buClr>
              <a:buSzPct val="25000"/>
            </a:pPr>
            <a:r>
              <a:rPr lang="en-US" sz="1100" dirty="0" smtClean="0">
                <a:solidFill>
                  <a:schemeClr val="dk1"/>
                </a:solidFill>
                <a:latin typeface="Verdana"/>
                <a:ea typeface="Verdana"/>
                <a:cs typeface="Verdana"/>
                <a:sym typeface="Verdana"/>
              </a:rPr>
              <a:t>It’s </a:t>
            </a:r>
            <a:r>
              <a:rPr lang="en-US" sz="1100" dirty="0">
                <a:solidFill>
                  <a:schemeClr val="dk1"/>
                </a:solidFill>
                <a:latin typeface="Verdana"/>
                <a:ea typeface="Verdana"/>
                <a:cs typeface="Verdana"/>
                <a:sym typeface="Verdana"/>
              </a:rPr>
              <a:t>platform aware and provides an integrated spectrum of </a:t>
            </a:r>
            <a:r>
              <a:rPr lang="en-US" sz="1100" dirty="0" smtClean="0">
                <a:solidFill>
                  <a:schemeClr val="dk1"/>
                </a:solidFill>
                <a:latin typeface="Verdana"/>
                <a:ea typeface="Verdana"/>
                <a:cs typeface="Verdana"/>
                <a:sym typeface="Verdana"/>
              </a:rPr>
              <a:t>opinions. Convention </a:t>
            </a:r>
            <a:r>
              <a:rPr lang="en-US" sz="1100" dirty="0">
                <a:solidFill>
                  <a:schemeClr val="dk1"/>
                </a:solidFill>
                <a:latin typeface="Verdana"/>
                <a:ea typeface="Verdana"/>
                <a:cs typeface="Verdana"/>
                <a:sym typeface="Verdana"/>
              </a:rPr>
              <a:t>over configuration </a:t>
            </a:r>
            <a:r>
              <a:rPr lang="en-US" sz="1100" dirty="0" smtClean="0">
                <a:solidFill>
                  <a:schemeClr val="dk1"/>
                </a:solidFill>
                <a:latin typeface="Verdana"/>
                <a:ea typeface="Verdana"/>
                <a:cs typeface="Verdana"/>
                <a:sym typeface="Verdana"/>
              </a:rPr>
              <a:t>.</a:t>
            </a:r>
          </a:p>
          <a:p>
            <a:pPr>
              <a:spcBef>
                <a:spcPts val="1189"/>
              </a:spcBef>
              <a:buClr>
                <a:schemeClr val="dk1"/>
              </a:buClr>
              <a:buSzPct val="25000"/>
            </a:pPr>
            <a:r>
              <a:rPr lang="en-US" sz="1100" dirty="0" smtClean="0">
                <a:solidFill>
                  <a:schemeClr val="dk1"/>
                </a:solidFill>
                <a:latin typeface="Verdana"/>
                <a:ea typeface="Verdana"/>
                <a:cs typeface="Verdana"/>
                <a:sym typeface="Verdana"/>
              </a:rPr>
              <a:t>We’ve packaged these components up so</a:t>
            </a:r>
            <a:r>
              <a:rPr lang="en-US" sz="1100" baseline="0" dirty="0" smtClean="0">
                <a:solidFill>
                  <a:schemeClr val="dk1"/>
                </a:solidFill>
                <a:latin typeface="Verdana"/>
                <a:ea typeface="Verdana"/>
                <a:cs typeface="Verdana"/>
                <a:sym typeface="Verdana"/>
              </a:rPr>
              <a:t> your developers can run them on the platform as attachable backing services. It’s built into our Spring Cloud tile.</a:t>
            </a:r>
            <a:endParaRPr lang="en-US" sz="1100" dirty="0" smtClean="0">
              <a:solidFill>
                <a:schemeClr val="dk1"/>
              </a:solidFill>
              <a:latin typeface="Verdana"/>
              <a:ea typeface="Verdana"/>
              <a:cs typeface="Verdana"/>
              <a:sym typeface="Verdana"/>
            </a:endParaRPr>
          </a:p>
          <a:p>
            <a:pPr>
              <a:spcBef>
                <a:spcPts val="1189"/>
              </a:spcBef>
              <a:buClr>
                <a:schemeClr val="dk1"/>
              </a:buClr>
              <a:buSzPct val="25000"/>
            </a:pPr>
            <a:endParaRPr lang="en-US" sz="1100" dirty="0" smtClean="0">
              <a:solidFill>
                <a:schemeClr val="dk1"/>
              </a:solidFill>
              <a:latin typeface="Verdana"/>
              <a:ea typeface="Verdana"/>
              <a:cs typeface="Verdana"/>
              <a:sym typeface="Verdana"/>
            </a:endParaRPr>
          </a:p>
          <a:p>
            <a:pPr>
              <a:spcBef>
                <a:spcPts val="1189"/>
              </a:spcBef>
              <a:buClr>
                <a:schemeClr val="dk1"/>
              </a:buClr>
              <a:buSzPct val="25000"/>
            </a:pPr>
            <a:r>
              <a:rPr lang="en-US" sz="1100" dirty="0" smtClean="0">
                <a:solidFill>
                  <a:schemeClr val="dk1"/>
                </a:solidFill>
                <a:latin typeface="Verdana"/>
                <a:ea typeface="Verdana"/>
                <a:cs typeface="Verdana"/>
                <a:sym typeface="Verdana"/>
              </a:rPr>
              <a:t>Finally, Spring Boot adds Rails-like packaging and lightweight</a:t>
            </a:r>
            <a:r>
              <a:rPr lang="en-US" sz="1100" baseline="0" dirty="0" smtClean="0">
                <a:solidFill>
                  <a:schemeClr val="dk1"/>
                </a:solidFill>
                <a:latin typeface="Verdana"/>
                <a:ea typeface="Verdana"/>
                <a:cs typeface="Verdana"/>
                <a:sym typeface="Verdana"/>
              </a:rPr>
              <a:t> app server so your </a:t>
            </a:r>
            <a:r>
              <a:rPr lang="en-US" sz="1100" baseline="0" dirty="0" err="1" smtClean="0">
                <a:solidFill>
                  <a:schemeClr val="dk1"/>
                </a:solidFill>
                <a:latin typeface="Verdana"/>
                <a:ea typeface="Verdana"/>
                <a:cs typeface="Verdana"/>
                <a:sym typeface="Verdana"/>
              </a:rPr>
              <a:t>devs</a:t>
            </a:r>
            <a:endParaRPr lang="en-US" sz="1100" dirty="0">
              <a:solidFill>
                <a:schemeClr val="dk1"/>
              </a:solidFill>
              <a:latin typeface="Verdana"/>
              <a:ea typeface="Verdana"/>
              <a:cs typeface="Verdana"/>
              <a:sym typeface="Verdan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19</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needed to orchestrate the infrastructure to support this runtime. CF tells the infrastructure what to do and has a common API to support various infra types – AWS, vSphere, </a:t>
            </a:r>
            <a:r>
              <a:rPr lang="en-US" sz="1200" kern="1200" dirty="0" err="1" smtClean="0">
                <a:solidFill>
                  <a:schemeClr val="tx1"/>
                </a:solidFill>
                <a:effectLst/>
                <a:latin typeface="+mn-lt"/>
                <a:ea typeface="+mn-ea"/>
                <a:cs typeface="+mn-cs"/>
              </a:rPr>
              <a:t>Openstack</a:t>
            </a:r>
            <a:r>
              <a:rPr lang="en-US" sz="1200" kern="1200" dirty="0" smtClean="0">
                <a:solidFill>
                  <a:schemeClr val="tx1"/>
                </a:solidFill>
                <a:effectLst/>
                <a:latin typeface="+mn-lt"/>
                <a:ea typeface="+mn-ea"/>
                <a:cs typeface="+mn-cs"/>
              </a:rPr>
              <a:t>, Azure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When things break (and they will), the notion of self healing kicks in. There is no calling IT Ops, opening tickets,  adding new VM’s, creating VM templates, upgrading Operations system, all that is automated and CF takes care of that.</a:t>
            </a:r>
          </a:p>
          <a:p>
            <a:r>
              <a:rPr lang="en-US" sz="1200" kern="1200" dirty="0" smtClean="0">
                <a:solidFill>
                  <a:schemeClr val="tx1"/>
                </a:solidFill>
                <a:effectLst/>
                <a:latin typeface="+mn-lt"/>
                <a:ea typeface="+mn-ea"/>
                <a:cs typeface="+mn-cs"/>
              </a:rPr>
              <a:t>And that gives you - Zero downtime, No maintenance windows</a:t>
            </a:r>
          </a:p>
          <a:p>
            <a:r>
              <a:rPr lang="en-US" sz="1200" kern="1200" dirty="0" smtClean="0">
                <a:solidFill>
                  <a:schemeClr val="tx1"/>
                </a:solidFill>
                <a:effectLst/>
                <a:latin typeface="+mn-lt"/>
                <a:ea typeface="+mn-ea"/>
                <a:cs typeface="+mn-cs"/>
              </a:rPr>
              <a:t>No managing OS upgrades, No managing VM’s</a:t>
            </a:r>
          </a:p>
          <a:p>
            <a:r>
              <a:rPr lang="en-US" sz="1200" kern="1200" dirty="0" smtClean="0">
                <a:solidFill>
                  <a:schemeClr val="tx1"/>
                </a:solidFill>
                <a:effectLst/>
                <a:latin typeface="+mn-lt"/>
                <a:ea typeface="+mn-ea"/>
                <a:cs typeface="+mn-cs"/>
              </a:rPr>
              <a:t>An amazing Operations savings story. What can you do with that time and labor savings ?</a:t>
            </a: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20</a:t>
            </a:fld>
            <a:endParaRPr lang="en-US"/>
          </a:p>
        </p:txBody>
      </p:sp>
    </p:spTree>
    <p:extLst>
      <p:ext uri="{BB962C8B-B14F-4D97-AF65-F5344CB8AC3E}">
        <p14:creationId xmlns:p14="http://schemas.microsoft.com/office/powerpoint/2010/main" val="1889677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a:t>
            </a:r>
            <a:r>
              <a:rPr lang="en-US" baseline="0" dirty="0" err="1" smtClean="0"/>
              <a:t>microservice</a:t>
            </a:r>
            <a:r>
              <a:rPr lang="en-US" baseline="0" dirty="0" smtClean="0"/>
              <a:t>-based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from T-Mobile –</a:t>
            </a:r>
            <a:r>
              <a:rPr lang="en-US" baseline="0" dirty="0" smtClean="0"/>
              <a:t> it is from a POC under Steve Hull’s group evaluating </a:t>
            </a:r>
            <a:r>
              <a:rPr lang="en-US" baseline="0" dirty="0" err="1" smtClean="0"/>
              <a:t>microservice</a:t>
            </a:r>
            <a:r>
              <a:rPr lang="en-US" baseline="0" dirty="0" smtClean="0"/>
              <a:t> architectures on public cloud infrastructure.</a:t>
            </a:r>
          </a:p>
          <a:p>
            <a:endParaRPr lang="en-US" dirty="0"/>
          </a:p>
        </p:txBody>
      </p:sp>
    </p:spTree>
    <p:extLst>
      <p:ext uri="{BB962C8B-B14F-4D97-AF65-F5344CB8AC3E}">
        <p14:creationId xmlns:p14="http://schemas.microsoft.com/office/powerpoint/2010/main" val="2836805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Why are you enabling continuous development? </a:t>
            </a:r>
          </a:p>
          <a:p>
            <a:pPr>
              <a:buClr>
                <a:schemeClr val="dk1"/>
              </a:buClr>
              <a:buSzPct val="25000"/>
            </a:pPr>
            <a:r>
              <a:rPr lang="en-US" sz="1100" dirty="0" smtClean="0">
                <a:solidFill>
                  <a:schemeClr val="dk1"/>
                </a:solidFill>
                <a:latin typeface="Verdana"/>
                <a:ea typeface="Verdana"/>
                <a:cs typeface="Verdana"/>
                <a:sym typeface="Verdana"/>
              </a:rPr>
              <a:t>The goal</a:t>
            </a:r>
            <a:r>
              <a:rPr lang="en-US" sz="1100" baseline="0" dirty="0" smtClean="0">
                <a:solidFill>
                  <a:schemeClr val="dk1"/>
                </a:solidFill>
                <a:latin typeface="Verdana"/>
                <a:ea typeface="Verdana"/>
                <a:cs typeface="Verdana"/>
                <a:sym typeface="Verdana"/>
              </a:rPr>
              <a:t> is to speed up your team’s clock</a:t>
            </a:r>
            <a:r>
              <a:rPr lang="en-US" sz="1100" dirty="0" smtClean="0">
                <a:solidFill>
                  <a:schemeClr val="dk1"/>
                </a:solidFill>
                <a:latin typeface="Verdana"/>
                <a:ea typeface="Verdana"/>
                <a:cs typeface="Verdana"/>
                <a:sym typeface="Verdana"/>
              </a:rPr>
              <a:t> cycle.</a:t>
            </a:r>
          </a:p>
          <a:p>
            <a:pPr>
              <a:buClr>
                <a:schemeClr val="dk1"/>
              </a:buClr>
              <a:buSzPct val="25000"/>
            </a:pPr>
            <a:r>
              <a:rPr lang="en-US" sz="1100" dirty="0" smtClean="0">
                <a:solidFill>
                  <a:schemeClr val="dk1"/>
                </a:solidFill>
                <a:latin typeface="Verdana"/>
                <a:ea typeface="Verdana"/>
                <a:cs typeface="Verdana"/>
                <a:sym typeface="Verdana"/>
              </a:rPr>
              <a:t>If</a:t>
            </a:r>
            <a:r>
              <a:rPr lang="en-US" sz="1100" baseline="0" dirty="0" smtClean="0">
                <a:solidFill>
                  <a:schemeClr val="dk1"/>
                </a:solidFill>
                <a:latin typeface="Verdana"/>
                <a:ea typeface="Verdana"/>
                <a:cs typeface="Verdana"/>
                <a:sym typeface="Verdana"/>
              </a:rPr>
              <a:t> your developers are self service, if they’re spending less time on operations, then you can increase your clock speed.</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baseline="0" dirty="0" smtClean="0">
              <a:solidFill>
                <a:schemeClr val="dk1"/>
              </a:solidFill>
              <a:latin typeface="Verdana"/>
              <a:ea typeface="Verdana"/>
              <a:cs typeface="Verdana"/>
              <a:sym typeface="Verdana"/>
            </a:endParaRPr>
          </a:p>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endParaRPr lang="en-US" sz="1100" dirty="0">
              <a:solidFill>
                <a:schemeClr val="dk1"/>
              </a:solidFill>
              <a:latin typeface="Verdana"/>
              <a:ea typeface="Verdana"/>
              <a:cs typeface="Verdana"/>
              <a:sym typeface="Verdan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114" name="Shape 11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baseline="0" dirty="0" smtClean="0">
                <a:solidFill>
                  <a:schemeClr val="dk1"/>
                </a:solidFill>
                <a:latin typeface="Verdana"/>
                <a:ea typeface="Verdana"/>
                <a:cs typeface="Verdana"/>
                <a:sym typeface="Verdana"/>
              </a:rPr>
              <a:t>We have talked about Cloud Native</a:t>
            </a:r>
          </a:p>
          <a:p>
            <a:pPr>
              <a:buClr>
                <a:schemeClr val="dk1"/>
              </a:buClr>
              <a:buSzPct val="25000"/>
            </a:pPr>
            <a:r>
              <a:rPr lang="en-US" sz="1100" baseline="0" dirty="0" smtClean="0">
                <a:solidFill>
                  <a:schemeClr val="dk1"/>
                </a:solidFill>
                <a:latin typeface="Verdana"/>
                <a:ea typeface="Verdana"/>
                <a:cs typeface="Verdana"/>
                <a:sym typeface="Verdana"/>
              </a:rPr>
              <a:t>What are the layers that make up a Cloud Native Maturity Model</a:t>
            </a:r>
            <a:endParaRPr sz="1100" dirty="0">
              <a:solidFill>
                <a:schemeClr val="dk1"/>
              </a:solidFill>
              <a:latin typeface="Verdana"/>
              <a:ea typeface="Verdana"/>
              <a:cs typeface="Verdana"/>
              <a:sym typeface="Verdan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By developing their own tools, frameworks and platforms</a:t>
            </a:r>
          </a:p>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Google built Kubernetes, their own build server, </a:t>
            </a:r>
          </a:p>
          <a:p>
            <a:pPr marL="0" marR="0" lvl="0" indent="0" algn="l" rtl="0">
              <a:spcBef>
                <a:spcPts val="120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Netflix pioneered Netflix OSS, Chaos Monkey, a huge array of monitoring tools</a:t>
            </a:r>
          </a:p>
          <a:p>
            <a:r>
              <a:rPr lang="en-US" dirty="0" smtClean="0"/>
              <a:t>Amazon</a:t>
            </a:r>
            <a:r>
              <a:rPr lang="en-US" baseline="0" dirty="0" smtClean="0"/>
              <a:t> productized the internal platform for their online retailer. That public cloud product line is now bigger than their retail arm.</a:t>
            </a:r>
          </a:p>
          <a:p>
            <a:endParaRPr lang="en-US" baseline="0" dirty="0" smtClean="0"/>
          </a:p>
          <a:p>
            <a:r>
              <a:rPr lang="en-US" baseline="0" dirty="0" smtClean="0"/>
              <a:t>They are the original Cloud Natives</a:t>
            </a:r>
          </a:p>
          <a:p>
            <a:r>
              <a:rPr lang="en-US" baseline="0" dirty="0" smtClean="0"/>
              <a:t>John J. </a:t>
            </a:r>
            <a:r>
              <a:rPr lang="en-US" baseline="0" dirty="0" err="1" smtClean="0"/>
              <a:t>Legere</a:t>
            </a:r>
            <a:r>
              <a:rPr lang="en-US" baseline="0" dirty="0" smtClean="0"/>
              <a:t> is an American businessman who is the chief executive officer and president of T-Mobile</a:t>
            </a:r>
          </a:p>
          <a:p>
            <a:endParaRPr lang="en-US" baseline="0" dirty="0" smtClean="0"/>
          </a:p>
          <a:p>
            <a:endParaRPr lang="en-US" dirty="0" smtClean="0"/>
          </a:p>
          <a:p>
            <a:endParaRPr dirty="0"/>
          </a:p>
        </p:txBody>
      </p:sp>
      <p:sp>
        <p:nvSpPr>
          <p:cNvPr id="463" name="Shape 46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We’re</a:t>
            </a:r>
            <a:r>
              <a:rPr lang="en-US" sz="1100" baseline="0" dirty="0" smtClean="0">
                <a:solidFill>
                  <a:schemeClr val="dk1"/>
                </a:solidFill>
                <a:latin typeface="Verdana"/>
                <a:ea typeface="Verdana"/>
                <a:cs typeface="Verdana"/>
                <a:sym typeface="Verdana"/>
              </a:rPr>
              <a:t> seeing companies like like Lockheed Martin, BMW and Philips that are incubating cloud-native design in their organizations. These companies are shipping apps to production.</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buSzPct val="25000"/>
            </a:pPr>
            <a:r>
              <a:rPr lang="en-US" sz="1100" dirty="0">
                <a:solidFill>
                  <a:schemeClr val="dk1"/>
                </a:solidFill>
                <a:latin typeface="Verdana"/>
                <a:ea typeface="Verdana"/>
                <a:cs typeface="Verdana"/>
                <a:sym typeface="Verdana"/>
              </a:rPr>
              <a:t>Source: WSJ http://</a:t>
            </a:r>
            <a:r>
              <a:rPr lang="en-US" sz="1100" dirty="0" err="1">
                <a:solidFill>
                  <a:schemeClr val="dk1"/>
                </a:solidFill>
                <a:latin typeface="Verdana"/>
                <a:ea typeface="Verdana"/>
                <a:cs typeface="Verdana"/>
                <a:sym typeface="Verdana"/>
              </a:rPr>
              <a:t>blogs.wsj.com</a:t>
            </a:r>
            <a:r>
              <a:rPr lang="en-US" sz="1100" dirty="0">
                <a:solidFill>
                  <a:schemeClr val="dk1"/>
                </a:solidFill>
                <a:latin typeface="Verdana"/>
                <a:ea typeface="Verdana"/>
                <a:cs typeface="Verdana"/>
                <a:sym typeface="Verdana"/>
              </a:rPr>
              <a:t>/</a:t>
            </a:r>
            <a:r>
              <a:rPr lang="en-US" sz="1100" dirty="0" err="1">
                <a:solidFill>
                  <a:schemeClr val="dk1"/>
                </a:solidFill>
                <a:latin typeface="Verdana"/>
                <a:ea typeface="Verdana"/>
                <a:cs typeface="Verdana"/>
                <a:sym typeface="Verdana"/>
              </a:rPr>
              <a:t>cio</a:t>
            </a:r>
            <a:r>
              <a:rPr lang="en-US" sz="1100" dirty="0">
                <a:solidFill>
                  <a:schemeClr val="dk1"/>
                </a:solidFill>
                <a:latin typeface="Verdana"/>
                <a:ea typeface="Verdana"/>
                <a:cs typeface="Verdana"/>
                <a:sym typeface="Verdana"/>
              </a:rPr>
              <a:t>/2015/10/05/innovate-or-die-the-rise-of-microservices/</a:t>
            </a:r>
          </a:p>
          <a:p>
            <a:pPr marL="169821" indent="-169821">
              <a:spcBef>
                <a:spcPts val="1189"/>
              </a:spcBef>
              <a:buClr>
                <a:schemeClr val="dk1"/>
              </a:buClr>
              <a:buSzPct val="100000"/>
              <a:buFont typeface="Arial"/>
              <a:buChar char="-"/>
            </a:pPr>
            <a:r>
              <a:rPr lang="en-US" sz="1100" dirty="0">
                <a:solidFill>
                  <a:schemeClr val="dk1"/>
                </a:solidFill>
                <a:latin typeface="Verdana"/>
                <a:ea typeface="Verdana"/>
                <a:cs typeface="Verdana"/>
                <a:sym typeface="Verdana"/>
              </a:rPr>
              <a:t>Antonio </a:t>
            </a:r>
            <a:r>
              <a:rPr lang="en-US" sz="1100" dirty="0" err="1">
                <a:solidFill>
                  <a:schemeClr val="dk1"/>
                </a:solidFill>
                <a:latin typeface="Verdana"/>
                <a:ea typeface="Verdana"/>
                <a:cs typeface="Verdana"/>
                <a:sym typeface="Verdana"/>
              </a:rPr>
              <a:t>Melo</a:t>
            </a:r>
            <a:r>
              <a:rPr lang="en-US" sz="1100" dirty="0">
                <a:solidFill>
                  <a:schemeClr val="dk1"/>
                </a:solidFill>
                <a:latin typeface="Verdana"/>
                <a:ea typeface="Verdana"/>
                <a:cs typeface="Verdana"/>
                <a:sym typeface="Verdana"/>
              </a:rPr>
              <a:t>, Humana, CF Summit 2015</a:t>
            </a:r>
          </a:p>
          <a:p>
            <a:pPr marL="169821" indent="-100635">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chemeClr val="dk1"/>
                </a:solidFill>
                <a:latin typeface="Verdana"/>
                <a:ea typeface="Verdana"/>
                <a:cs typeface="Verdana"/>
                <a:sym typeface="Verdana"/>
              </a:rPr>
              <a:t>We’re working with customers</a:t>
            </a:r>
            <a:r>
              <a:rPr lang="en-US" sz="1100" baseline="0" dirty="0" smtClean="0">
                <a:solidFill>
                  <a:schemeClr val="dk1"/>
                </a:solidFill>
                <a:latin typeface="Verdana"/>
                <a:ea typeface="Verdana"/>
                <a:cs typeface="Verdana"/>
                <a:sym typeface="Verdana"/>
              </a:rPr>
              <a:t> like Comcast and Lockheed Martin who have been struggling to ship software faster. Both in terms of new projects and implementing these modern, DevOps-friendly environments that can handle real continuous delivery.</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If you’re doing</a:t>
            </a:r>
            <a:r>
              <a:rPr lang="en-US" sz="1100" baseline="0" dirty="0" smtClean="0">
                <a:solidFill>
                  <a:schemeClr val="dk1"/>
                </a:solidFill>
                <a:latin typeface="Verdana"/>
                <a:ea typeface="Verdana"/>
                <a:cs typeface="Verdana"/>
                <a:sym typeface="Verdana"/>
              </a:rPr>
              <a:t> big project with ‘agile waterfall’ where you use agile development with weekly sprints but have a huge manual process to actually ship every 3-9months.</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baseline="0" dirty="0" smtClean="0">
                <a:solidFill>
                  <a:schemeClr val="dk1"/>
                </a:solidFill>
                <a:latin typeface="Verdana"/>
                <a:ea typeface="Verdana"/>
                <a:cs typeface="Verdana"/>
                <a:sym typeface="Verdana"/>
              </a:rPr>
              <a:t>Disconnect between </a:t>
            </a:r>
            <a:r>
              <a:rPr lang="en-US" sz="1100" baseline="0" dirty="0" err="1" smtClean="0">
                <a:solidFill>
                  <a:schemeClr val="dk1"/>
                </a:solidFill>
                <a:latin typeface="Verdana"/>
                <a:ea typeface="Verdana"/>
                <a:cs typeface="Verdana"/>
                <a:sym typeface="Verdana"/>
              </a:rPr>
              <a:t>dev</a:t>
            </a:r>
            <a:r>
              <a:rPr lang="en-US" sz="1100" baseline="0" dirty="0" smtClean="0">
                <a:solidFill>
                  <a:schemeClr val="dk1"/>
                </a:solidFill>
                <a:latin typeface="Verdana"/>
                <a:ea typeface="Verdana"/>
                <a:cs typeface="Verdana"/>
                <a:sym typeface="Verdana"/>
              </a:rPr>
              <a:t> and ops. Throw the code over the wall</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i="1" dirty="0" smtClean="0">
                <a:solidFill>
                  <a:srgbClr val="00685D"/>
                </a:solidFill>
              </a:rPr>
              <a:t>… and do it all over again from </a:t>
            </a:r>
            <a:r>
              <a:rPr lang="en-US" sz="1100" i="1" dirty="0" err="1" smtClean="0">
                <a:solidFill>
                  <a:srgbClr val="00685D"/>
                </a:solidFill>
              </a:rPr>
              <a:t>Dev</a:t>
            </a:r>
            <a:r>
              <a:rPr lang="en-US" sz="1100" i="1" dirty="0" smtClean="0">
                <a:solidFill>
                  <a:srgbClr val="00685D"/>
                </a:solidFill>
              </a:rPr>
              <a:t> </a:t>
            </a:r>
            <a:r>
              <a:rPr lang="en-US" sz="1100" i="1" dirty="0" smtClean="0">
                <a:solidFill>
                  <a:srgbClr val="00685D"/>
                </a:solidFill>
                <a:sym typeface="Wingdings"/>
              </a:rPr>
              <a:t> Test  Prod on any infrastructure</a:t>
            </a:r>
            <a:endParaRPr lang="en-US" sz="1100" baseline="0" dirty="0" smtClean="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68300" y="679450"/>
            <a:ext cx="6045200" cy="34020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a:solidFill>
                  <a:schemeClr val="dk1"/>
                </a:solidFill>
                <a:latin typeface="Verdana"/>
                <a:ea typeface="Verdana"/>
                <a:cs typeface="Verdana"/>
                <a:sym typeface="Verdana"/>
              </a:rPr>
              <a:t>http://</a:t>
            </a:r>
            <a:r>
              <a:rPr lang="en-US" sz="1400" dirty="0" err="1">
                <a:solidFill>
                  <a:schemeClr val="dk1"/>
                </a:solidFill>
                <a:latin typeface="Verdana"/>
                <a:ea typeface="Verdana"/>
                <a:cs typeface="Verdana"/>
                <a:sym typeface="Verdana"/>
              </a:rPr>
              <a:t>www.informationweek.com</a:t>
            </a:r>
            <a:r>
              <a:rPr lang="en-US" sz="1400" dirty="0">
                <a:solidFill>
                  <a:schemeClr val="dk1"/>
                </a:solidFill>
                <a:latin typeface="Verdana"/>
                <a:ea typeface="Verdana"/>
                <a:cs typeface="Verdana"/>
                <a:sym typeface="Verdana"/>
              </a:rPr>
              <a:t>/cloud/platform-as-a-service/cloud-native-what-it-means-why-it-matters/d/d-id/1321539</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presume you’re all familiar with microservices and cloud-native, but quickly,</a:t>
            </a:r>
            <a:r>
              <a:rPr lang="en-US" baseline="0" dirty="0" smtClean="0"/>
              <a:t> here’s an introduction. They’re loosely coupled, service oriented architecture with bounded contexts.</a:t>
            </a:r>
          </a:p>
          <a:p>
            <a:endParaRPr lang="en-US" baseline="0" dirty="0" smtClean="0"/>
          </a:p>
          <a:p>
            <a:r>
              <a:rPr lang="en-US" baseline="0" dirty="0" smtClean="0"/>
              <a:t>Because each service can be updated independently, your teams can work in parallel. Because each service is isolated, it’s much easier to automate your testing.</a:t>
            </a:r>
            <a:endParaRPr dirty="0"/>
          </a:p>
        </p:txBody>
      </p:sp>
      <p:sp>
        <p:nvSpPr>
          <p:cNvPr id="795" name="Shape 7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31525287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ivider 1">
    <p:spTree>
      <p:nvGrpSpPr>
        <p:cNvPr id="1" name="Shape 936"/>
        <p:cNvGrpSpPr/>
        <p:nvPr/>
      </p:nvGrpSpPr>
      <p:grpSpPr>
        <a:xfrm>
          <a:off x="0" y="0"/>
          <a:ext cx="0" cy="0"/>
          <a:chOff x="0" y="0"/>
          <a:chExt cx="0" cy="0"/>
        </a:xfrm>
      </p:grpSpPr>
      <p:sp>
        <p:nvSpPr>
          <p:cNvPr id="937" name="Shape 937"/>
          <p:cNvSpPr/>
          <p:nvPr/>
        </p:nvSpPr>
        <p:spPr>
          <a:xfrm>
            <a:off x="0" y="0"/>
            <a:ext cx="9144000" cy="2168525"/>
          </a:xfrm>
          <a:prstGeom prst="rect">
            <a:avLst/>
          </a:prstGeom>
          <a:gradFill>
            <a:gsLst>
              <a:gs pos="0">
                <a:schemeClr val="lt1"/>
              </a:gs>
              <a:gs pos="100000">
                <a:srgbClr val="BFBFBF">
                  <a:alpha val="60784"/>
                </a:srgbClr>
              </a:gs>
            </a:gsLst>
            <a:lin ang="16200000" scaled="0"/>
          </a:gradFill>
          <a:ln>
            <a:noFill/>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938" name="Shape 938"/>
          <p:cNvSpPr txBox="1">
            <a:spLocks noGrp="1"/>
          </p:cNvSpPr>
          <p:nvPr>
            <p:ph type="ctrTitle"/>
          </p:nvPr>
        </p:nvSpPr>
        <p:spPr>
          <a:xfrm>
            <a:off x="2728911" y="1006879"/>
            <a:ext cx="6048376" cy="1218794"/>
          </a:xfrm>
          <a:prstGeom prst="rect">
            <a:avLst/>
          </a:prstGeom>
          <a:noFill/>
          <a:ln>
            <a:noFill/>
          </a:ln>
        </p:spPr>
        <p:txBody>
          <a:bodyPr lIns="91425" tIns="91425" rIns="91425" bIns="91425" anchor="b" anchorCtr="0"/>
          <a:lstStyle>
            <a:lvl1pPr marL="0" marR="0" indent="0" algn="ctr" rtl="0">
              <a:lnSpc>
                <a:spcPct val="90000"/>
              </a:lnSpc>
              <a:spcBef>
                <a:spcPts val="0"/>
              </a:spcBef>
              <a:spcAft>
                <a:spcPts val="0"/>
              </a:spcAft>
              <a:defRPr sz="4400" b="0" i="0" u="none" strike="noStrike" cap="none" baseline="0">
                <a:solidFill>
                  <a:schemeClr val="dk2"/>
                </a:solidFill>
                <a:latin typeface="Arial"/>
                <a:ea typeface="Arial"/>
                <a:cs typeface="Arial"/>
                <a:sym typeface="Arial"/>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9" name="Shape 939"/>
          <p:cNvSpPr txBox="1">
            <a:spLocks noGrp="1"/>
          </p:cNvSpPr>
          <p:nvPr>
            <p:ph type="subTitle" idx="1"/>
          </p:nvPr>
        </p:nvSpPr>
        <p:spPr>
          <a:xfrm>
            <a:off x="2728913" y="2455863"/>
            <a:ext cx="6048374" cy="1901704"/>
          </a:xfrm>
          <a:prstGeom prst="rect">
            <a:avLst/>
          </a:prstGeom>
          <a:noFill/>
          <a:ln>
            <a:noFill/>
          </a:ln>
        </p:spPr>
        <p:txBody>
          <a:bodyPr lIns="91425" tIns="91425" rIns="91425" bIns="91425" anchor="t" anchorCtr="0"/>
          <a:lstStyle>
            <a:lvl1pPr marL="0" marR="0" indent="0" algn="l" rtl="0">
              <a:spcBef>
                <a:spcPts val="600"/>
              </a:spcBef>
              <a:spcAft>
                <a:spcPts val="0"/>
              </a:spcAft>
              <a:buClr>
                <a:schemeClr val="dk1"/>
              </a:buClr>
              <a:buFont typeface="Arial"/>
              <a:buNone/>
              <a:defRPr sz="2800" b="0" i="0" u="none" strike="noStrike" cap="none" baseline="0">
                <a:solidFill>
                  <a:schemeClr val="dk1"/>
                </a:solidFill>
                <a:latin typeface="Arial"/>
                <a:ea typeface="Arial"/>
                <a:cs typeface="Arial"/>
                <a:sym typeface="Arial"/>
              </a:defRPr>
            </a:lvl1pPr>
            <a:lvl2pPr marL="457200" marR="0" indent="0" algn="ctr" rtl="0">
              <a:spcBef>
                <a:spcPts val="560"/>
              </a:spcBef>
              <a:spcAft>
                <a:spcPts val="0"/>
              </a:spcAft>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spcAft>
                <a:spcPts val="0"/>
              </a:spcAft>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20746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6" name="Shape 296"/>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62472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66768"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0168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33416" y="357187"/>
            <a:ext cx="7877175" cy="857250"/>
          </a:xfrm>
          <a:prstGeom prst="rect">
            <a:avLst/>
          </a:prstGeom>
          <a:noFill/>
          <a:ln>
            <a:noFill/>
          </a:ln>
        </p:spPr>
        <p:txBody>
          <a:bodyPr lIns="91425" tIns="91425" rIns="91425" bIns="91425" anchor="ctr" anchorCtr="0"/>
          <a:lstStyle>
            <a:lvl1pPr algn="ctr" rtl="0">
              <a:spcBef>
                <a:spcPts val="0"/>
              </a:spcBef>
              <a:defRPr sz="4200">
                <a:latin typeface="Helvetica Neue"/>
                <a:ea typeface="Helvetica Neue"/>
                <a:cs typeface="Helvetica Neue"/>
                <a:sym typeface="Helvetica Neue"/>
              </a:defRPr>
            </a:lvl1pPr>
            <a:lvl2pPr indent="76200" algn="ctr" rtl="0">
              <a:spcBef>
                <a:spcPts val="0"/>
              </a:spcBef>
              <a:defRPr sz="4200">
                <a:latin typeface="Helvetica Neue"/>
                <a:ea typeface="Helvetica Neue"/>
                <a:cs typeface="Helvetica Neue"/>
                <a:sym typeface="Helvetica Neue"/>
              </a:defRPr>
            </a:lvl2pPr>
            <a:lvl3pPr indent="165100" algn="ctr" rtl="0">
              <a:spcBef>
                <a:spcPts val="0"/>
              </a:spcBef>
              <a:defRPr sz="4200">
                <a:latin typeface="Helvetica Neue"/>
                <a:ea typeface="Helvetica Neue"/>
                <a:cs typeface="Helvetica Neue"/>
                <a:sym typeface="Helvetica Neue"/>
              </a:defRPr>
            </a:lvl3pPr>
            <a:lvl4pPr indent="254000" algn="ctr" rtl="0">
              <a:spcBef>
                <a:spcPts val="0"/>
              </a:spcBef>
              <a:defRPr sz="4200">
                <a:latin typeface="Helvetica Neue"/>
                <a:ea typeface="Helvetica Neue"/>
                <a:cs typeface="Helvetica Neue"/>
                <a:sym typeface="Helvetica Neue"/>
              </a:defRPr>
            </a:lvl4pPr>
            <a:lvl5pPr indent="330200" algn="ctr" rtl="0">
              <a:spcBef>
                <a:spcPts val="0"/>
              </a:spcBef>
              <a:defRPr sz="4200">
                <a:latin typeface="Helvetica Neue"/>
                <a:ea typeface="Helvetica Neue"/>
                <a:cs typeface="Helvetica Neue"/>
                <a:sym typeface="Helvetica Neue"/>
              </a:defRPr>
            </a:lvl5pPr>
            <a:lvl6pPr indent="419100" algn="ctr" rtl="0">
              <a:spcBef>
                <a:spcPts val="0"/>
              </a:spcBef>
              <a:defRPr sz="4200">
                <a:latin typeface="Helvetica Neue"/>
                <a:ea typeface="Helvetica Neue"/>
                <a:cs typeface="Helvetica Neue"/>
                <a:sym typeface="Helvetica Neue"/>
              </a:defRPr>
            </a:lvl6pPr>
            <a:lvl7pPr indent="508000" algn="ctr" rtl="0">
              <a:spcBef>
                <a:spcPts val="0"/>
              </a:spcBef>
              <a:defRPr sz="4200">
                <a:latin typeface="Helvetica Neue"/>
                <a:ea typeface="Helvetica Neue"/>
                <a:cs typeface="Helvetica Neue"/>
                <a:sym typeface="Helvetica Neue"/>
              </a:defRPr>
            </a:lvl7pPr>
            <a:lvl8pPr indent="596900" algn="ctr" rtl="0">
              <a:spcBef>
                <a:spcPts val="0"/>
              </a:spcBef>
              <a:defRPr sz="4200">
                <a:latin typeface="Helvetica Neue"/>
                <a:ea typeface="Helvetica Neue"/>
                <a:cs typeface="Helvetica Neue"/>
                <a:sym typeface="Helvetica Neue"/>
              </a:defRPr>
            </a:lvl8pPr>
            <a:lvl9pPr indent="673100" algn="ctr" rtl="0">
              <a:spcBef>
                <a:spcPts val="0"/>
              </a:spcBef>
              <a:defRPr sz="4200">
                <a:latin typeface="Helvetica Neue"/>
                <a:ea typeface="Helvetica Neue"/>
                <a:cs typeface="Helvetica Neue"/>
                <a:sym typeface="Helvetica Neue"/>
              </a:defRPr>
            </a:lvl9pPr>
          </a:lstStyle>
          <a:p>
            <a:endParaRPr/>
          </a:p>
        </p:txBody>
      </p:sp>
      <p:sp>
        <p:nvSpPr>
          <p:cNvPr id="209" name="Shape 209"/>
          <p:cNvSpPr txBox="1">
            <a:spLocks noGrp="1"/>
          </p:cNvSpPr>
          <p:nvPr>
            <p:ph type="sldNum" idx="12"/>
          </p:nvPr>
        </p:nvSpPr>
        <p:spPr>
          <a:xfrm>
            <a:off x="8810928" y="5010157"/>
            <a:ext cx="102642" cy="92333"/>
          </a:xfrm>
          <a:prstGeom prst="rect">
            <a:avLst/>
          </a:prstGeom>
          <a:noFill/>
          <a:ln>
            <a:noFill/>
          </a:ln>
        </p:spPr>
        <p:txBody>
          <a:bodyPr lIns="0" tIns="0" rIns="0" bIns="0" anchor="t" anchorCtr="0">
            <a:noAutofit/>
          </a:bodyPr>
          <a:lstStyle/>
          <a:p>
            <a:pPr marL="0" marR="0" lvl="0" indent="0" algn="l" rtl="0">
              <a:spcBef>
                <a:spcPts val="0"/>
              </a:spcBef>
              <a:buSzPct val="25000"/>
              <a:buNone/>
            </a:pPr>
            <a:fld id="{00000000-1234-1234-1234-123412341234}" type="slidenum">
              <a:rPr lang="en-US" sz="600" b="0" i="0" u="none" strike="noStrike" cap="none" baseline="0">
                <a:solidFill>
                  <a:schemeClr val="dk1"/>
                </a:solidFill>
                <a:latin typeface="Helvetica Neue"/>
                <a:ea typeface="Helvetica Neue"/>
                <a:cs typeface="Helvetica Neue"/>
                <a:sym typeface="Helvetica Neue"/>
              </a:rPr>
              <a:t>‹#›</a:t>
            </a:fld>
            <a:endParaRPr lang="en-US" sz="600" b="0" i="0" u="none" strike="noStrike" cap="none" baseline="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8414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Shape 290"/>
        <p:cNvGrpSpPr/>
        <p:nvPr/>
      </p:nvGrpSpPr>
      <p:grpSpPr>
        <a:xfrm>
          <a:off x="0" y="0"/>
          <a:ext cx="0" cy="0"/>
          <a:chOff x="0" y="0"/>
          <a:chExt cx="0" cy="0"/>
        </a:xfrm>
      </p:grpSpPr>
      <p:sp>
        <p:nvSpPr>
          <p:cNvPr id="291" name="Shape 291"/>
          <p:cNvSpPr txBox="1">
            <a:spLocks noGrp="1"/>
          </p:cNvSpPr>
          <p:nvPr>
            <p:ph type="sldNum" idx="12"/>
          </p:nvPr>
        </p:nvSpPr>
        <p:spPr>
          <a:xfrm>
            <a:off x="8553450" y="5021494"/>
            <a:ext cx="533399" cy="127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b="0" i="0" u="none" strike="noStrike" cap="none" baseline="0">
                <a:solidFill>
                  <a:srgbClr val="4D4D4D"/>
                </a:solidFill>
                <a:latin typeface="Arial"/>
                <a:ea typeface="Arial"/>
                <a:cs typeface="Arial"/>
                <a:sym typeface="Arial"/>
              </a:rPr>
              <a:t>‹#›</a:t>
            </a:fld>
            <a:endParaRPr lang="en-US" sz="1800" b="0" i="0" u="none" strike="noStrike" cap="none" baseline="0">
              <a:solidFill>
                <a:srgbClr val="4D4D4D"/>
              </a:solidFill>
              <a:latin typeface="Arial"/>
              <a:ea typeface="Arial"/>
              <a:cs typeface="Arial"/>
              <a:sym typeface="Arial"/>
            </a:endParaRPr>
          </a:p>
        </p:txBody>
      </p:sp>
      <p:sp>
        <p:nvSpPr>
          <p:cNvPr id="292" name="Shape 292"/>
          <p:cNvSpPr txBox="1">
            <a:spLocks noGrp="1"/>
          </p:cNvSpPr>
          <p:nvPr>
            <p:ph type="title"/>
          </p:nvPr>
        </p:nvSpPr>
        <p:spPr>
          <a:xfrm>
            <a:off x="366712" y="325437"/>
            <a:ext cx="8410576" cy="623887"/>
          </a:xfrm>
          <a:prstGeom prst="rect">
            <a:avLst/>
          </a:prstGeom>
          <a:noFill/>
          <a:ln>
            <a:noFill/>
          </a:ln>
        </p:spPr>
        <p:txBody>
          <a:bodyPr lIns="91425" tIns="91425" rIns="91425" bIns="91425" anchor="t" anchorCtr="0"/>
          <a:lstStyle>
            <a:lvl1pPr algn="l" rtl="0">
              <a:spcBef>
                <a:spcPts val="0"/>
              </a:spcBef>
              <a:buClr>
                <a:srgbClr val="2C95DD"/>
              </a:buClr>
              <a:buNone/>
              <a:defRPr sz="3200">
                <a:solidFill>
                  <a:srgbClr val="2C95DD"/>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3" name="Shape 293"/>
          <p:cNvSpPr txBox="1">
            <a:spLocks noGrp="1"/>
          </p:cNvSpPr>
          <p:nvPr>
            <p:ph type="body" idx="1"/>
          </p:nvPr>
        </p:nvSpPr>
        <p:spPr>
          <a:xfrm>
            <a:off x="366713" y="1074737"/>
            <a:ext cx="8410576" cy="3429001"/>
          </a:xfrm>
          <a:prstGeom prst="rect">
            <a:avLst/>
          </a:prstGeom>
          <a:noFill/>
          <a:ln>
            <a:noFill/>
          </a:ln>
        </p:spPr>
        <p:txBody>
          <a:bodyPr lIns="91425" tIns="91425" rIns="91425" bIns="91425" anchor="t" anchorCtr="0"/>
          <a:lstStyle>
            <a:lvl1pPr marL="228600" indent="-50800" algn="l" rtl="0">
              <a:spcBef>
                <a:spcPts val="560"/>
              </a:spcBef>
              <a:buClr>
                <a:srgbClr val="2C95DD"/>
              </a:buClr>
              <a:buFont typeface="Arial"/>
              <a:buChar char="•"/>
              <a:defRPr sz="2800">
                <a:solidFill>
                  <a:schemeClr val="dk1"/>
                </a:solidFill>
              </a:defRPr>
            </a:lvl1pPr>
            <a:lvl2pPr marL="742950" indent="-133350" algn="l" rtl="0">
              <a:spcBef>
                <a:spcPts val="480"/>
              </a:spcBef>
              <a:buClr>
                <a:srgbClr val="2C95DD"/>
              </a:buClr>
              <a:buFont typeface="Arial"/>
              <a:buChar char="–"/>
              <a:defRPr sz="2400">
                <a:solidFill>
                  <a:schemeClr val="dk1"/>
                </a:solidFill>
              </a:defRPr>
            </a:lvl2pPr>
            <a:lvl3pPr marL="1143000" indent="-101600" algn="l" rtl="0">
              <a:spcBef>
                <a:spcPts val="400"/>
              </a:spcBef>
              <a:buClr>
                <a:srgbClr val="2C95DD"/>
              </a:buClr>
              <a:buFont typeface="Arial"/>
              <a:buChar char="•"/>
              <a:defRPr sz="2000">
                <a:solidFill>
                  <a:schemeClr val="dk1"/>
                </a:solidFill>
              </a:defRPr>
            </a:lvl3pPr>
            <a:lvl4pPr marL="1600200" indent="-114300" algn="l" rtl="0">
              <a:spcBef>
                <a:spcPts val="360"/>
              </a:spcBef>
              <a:buClr>
                <a:srgbClr val="2C95DD"/>
              </a:buClr>
              <a:buFont typeface="Arial"/>
              <a:buChar char="–"/>
              <a:defRPr sz="1800">
                <a:solidFill>
                  <a:schemeClr val="dk1"/>
                </a:solidFill>
              </a:defRPr>
            </a:lvl4pPr>
            <a:lvl5pPr marL="2057400" indent="-114300" algn="l" rtl="0">
              <a:spcBef>
                <a:spcPts val="360"/>
              </a:spcBef>
              <a:buClr>
                <a:srgbClr val="2C95DD"/>
              </a:buClr>
              <a:buFont typeface="Arial"/>
              <a:buChar char="»"/>
              <a:defRPr sz="1800">
                <a:solidFill>
                  <a:schemeClr val="dk1"/>
                </a:solidFill>
              </a:defRPr>
            </a:lvl5pPr>
            <a:lvl6pPr marL="2514600" indent="-101600" algn="l" rtl="0">
              <a:spcBef>
                <a:spcPts val="400"/>
              </a:spcBef>
              <a:buClr>
                <a:schemeClr val="dk1"/>
              </a:buClr>
              <a:buFont typeface="Arial"/>
              <a:buChar char="•"/>
              <a:defRPr sz="2000">
                <a:solidFill>
                  <a:schemeClr val="dk1"/>
                </a:solidFill>
                <a:latin typeface="Arial"/>
                <a:ea typeface="Arial"/>
                <a:cs typeface="Arial"/>
                <a:sym typeface="Arial"/>
              </a:defRPr>
            </a:lvl6pPr>
            <a:lvl7pPr marL="2971800" indent="-101600" algn="l" rtl="0">
              <a:spcBef>
                <a:spcPts val="400"/>
              </a:spcBef>
              <a:buClr>
                <a:schemeClr val="dk1"/>
              </a:buClr>
              <a:buFont typeface="Arial"/>
              <a:buChar char="•"/>
              <a:defRPr sz="2000">
                <a:solidFill>
                  <a:schemeClr val="dk1"/>
                </a:solidFill>
                <a:latin typeface="Arial"/>
                <a:ea typeface="Arial"/>
                <a:cs typeface="Arial"/>
                <a:sym typeface="Arial"/>
              </a:defRPr>
            </a:lvl7pPr>
            <a:lvl8pPr marL="3429000" indent="-101600" algn="l" rtl="0">
              <a:spcBef>
                <a:spcPts val="400"/>
              </a:spcBef>
              <a:buClr>
                <a:schemeClr val="dk1"/>
              </a:buClr>
              <a:buFont typeface="Arial"/>
              <a:buChar char="•"/>
              <a:defRPr sz="2000">
                <a:solidFill>
                  <a:schemeClr val="dk1"/>
                </a:solidFill>
                <a:latin typeface="Arial"/>
                <a:ea typeface="Arial"/>
                <a:cs typeface="Arial"/>
                <a:sym typeface="Arial"/>
              </a:defRPr>
            </a:lvl8pPr>
            <a:lvl9pPr marL="3886200" indent="-101600" algn="l" rtl="0">
              <a:spcBef>
                <a:spcPts val="400"/>
              </a:spcBef>
              <a:buClr>
                <a:schemeClr val="dk1"/>
              </a:buClr>
              <a:buFont typeface="Arial"/>
              <a:buChar char="•"/>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05154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11695195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16322472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330276249"/>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081044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12983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3643120172"/>
      </p:ext>
    </p:extLst>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3737588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4193658052"/>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5965023"/>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193922739"/>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895322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366522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999414805"/>
      </p:ext>
    </p:extLst>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92481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34062249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5850181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5486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76959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3063250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0349733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theme" Target="../theme/theme3.xml"/><Relationship Id="rId9" Type="http://schemas.openxmlformats.org/officeDocument/2006/relationships/image" Target="../media/image1.png"/><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theme" Target="../theme/theme4.xml"/><Relationship Id="rId9" Type="http://schemas.openxmlformats.org/officeDocument/2006/relationships/image" Target="../media/image1.png"/><Relationship Id="rId1" Type="http://schemas.openxmlformats.org/officeDocument/2006/relationships/slideLayout" Target="../slideLayouts/slideLayout22.xml"/><Relationship Id="rId2"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3"/>
            <a:ext cx="373338" cy="273844"/>
          </a:xfrm>
          <a:prstGeom prst="rect">
            <a:avLst/>
          </a:prstGeom>
        </p:spPr>
        <p:txBody>
          <a:bodyPr vert="horz" lIns="91440" tIns="45720" rIns="91440" bIns="45720" rtlCol="0" anchor="ctr"/>
          <a:lstStyle>
            <a:lvl1pPr algn="ctr">
              <a:defRPr sz="900">
                <a:solidFill>
                  <a:schemeClr val="bg1">
                    <a:lumMod val="50000"/>
                  </a:schemeClr>
                </a:solidFill>
                <a:latin typeface="Arial"/>
                <a:cs typeface="Arial"/>
              </a:defRPr>
            </a:lvl1pPr>
          </a:lstStyle>
          <a:p>
            <a:fld id="{ADA07C09-8A41-3B46-A636-3955072BBB4F}" type="slidenum">
              <a:rPr lang="en-US" smtClean="0"/>
              <a:pPr/>
              <a:t>‹#›</a:t>
            </a:fld>
            <a:endParaRPr lang="en-US" dirty="0"/>
          </a:p>
        </p:txBody>
      </p:sp>
      <p:pic>
        <p:nvPicPr>
          <p:cNvPr id="8" name="Picture 7" descr="pivotal_teal.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563152362"/>
      </p:ext>
    </p:extLst>
  </p:cSld>
  <p:clrMap bg1="lt1" tx1="dk1" bg2="lt2" tx2="dk2" accent1="accent1" accent2="accent2" accent3="accent3" accent4="accent4" accent5="accent5" accent6="accent6" hlink="hlink" folHlink="folHlink"/>
  <p:sldLayoutIdLst>
    <p:sldLayoutId id="2147483650" r:id="rId1"/>
    <p:sldLayoutId id="2147483732" r:id="rId2"/>
    <p:sldLayoutId id="2147483733" r:id="rId3"/>
    <p:sldLayoutId id="2147483737" r:id="rId4"/>
    <p:sldLayoutId id="2147483740" r:id="rId5"/>
    <p:sldLayoutId id="2147483750" r:id="rId6"/>
    <p:sldLayoutId id="2147483751" r:id="rId7"/>
    <p:sldLayoutId id="2147483752" r:id="rId8"/>
    <p:sldLayoutId id="2147483753" r:id="rId9"/>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Shape 930"/>
        <p:cNvGrpSpPr/>
        <p:nvPr/>
      </p:nvGrpSpPr>
      <p:grpSpPr>
        <a:xfrm>
          <a:off x="0" y="0"/>
          <a:ext cx="0" cy="0"/>
          <a:chOff x="0" y="0"/>
          <a:chExt cx="0" cy="0"/>
        </a:xfrm>
      </p:grpSpPr>
      <p:sp>
        <p:nvSpPr>
          <p:cNvPr id="931" name="Shape 931"/>
          <p:cNvSpPr txBox="1">
            <a:spLocks noGrp="1"/>
          </p:cNvSpPr>
          <p:nvPr>
            <p:ph type="title"/>
          </p:nvPr>
        </p:nvSpPr>
        <p:spPr>
          <a:xfrm>
            <a:off x="457200" y="206375"/>
            <a:ext cx="8229600" cy="857250"/>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2" name="Shape 932"/>
          <p:cNvSpPr txBox="1">
            <a:spLocks noGrp="1"/>
          </p:cNvSpPr>
          <p:nvPr>
            <p:ph type="body" idx="1"/>
          </p:nvPr>
        </p:nvSpPr>
        <p:spPr>
          <a:xfrm>
            <a:off x="457200" y="1200150"/>
            <a:ext cx="8229600" cy="3394075"/>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Arial"/>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spcAft>
                <a:spcPts val="0"/>
              </a:spcAft>
              <a:buClr>
                <a:schemeClr val="dk1"/>
              </a:buClr>
              <a:buFont typeface="Arial"/>
              <a:buChar char="–"/>
              <a:defRPr sz="2800" b="0" i="0" u="none" strike="noStrike" cap="none" baseline="0">
                <a:solidFill>
                  <a:schemeClr val="dk1"/>
                </a:solidFill>
                <a:latin typeface="Calibri"/>
                <a:ea typeface="Calibri"/>
                <a:cs typeface="Calibri"/>
                <a:sym typeface="Calibri"/>
              </a:defRPr>
            </a:lvl2pPr>
            <a:lvl3pPr marL="1143000" marR="0" indent="-76200" algn="l" rtl="0">
              <a:spcBef>
                <a:spcPts val="480"/>
              </a:spcBef>
              <a:spcAft>
                <a:spcPts val="0"/>
              </a:spcAft>
              <a:buClr>
                <a:schemeClr val="dk1"/>
              </a:buClr>
              <a:buFont typeface="Arial"/>
              <a:buChar char="•"/>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9pPr>
          </a:lstStyle>
          <a:p>
            <a:endParaRPr/>
          </a:p>
        </p:txBody>
      </p:sp>
      <p:sp>
        <p:nvSpPr>
          <p:cNvPr id="933" name="Shape 933"/>
          <p:cNvSpPr txBox="1">
            <a:spLocks noGrp="1"/>
          </p:cNvSpPr>
          <p:nvPr>
            <p:ph type="dt" idx="10"/>
          </p:nvPr>
        </p:nvSpPr>
        <p:spPr>
          <a:xfrm>
            <a:off x="457200" y="4767262"/>
            <a:ext cx="2133599" cy="274636"/>
          </a:xfrm>
          <a:prstGeom prst="rect">
            <a:avLst/>
          </a:prstGeom>
          <a:noFill/>
          <a:ln>
            <a:noFill/>
          </a:ln>
        </p:spPr>
        <p:txBody>
          <a:bodyPr lIns="91425" tIns="91425" rIns="91425" bIns="91425" anchor="ctr" anchorCtr="0"/>
          <a:lstStyle>
            <a:lvl1pPr marL="0" marR="0" indent="0" algn="l"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4" name="Shape 934"/>
          <p:cNvSpPr txBox="1">
            <a:spLocks noGrp="1"/>
          </p:cNvSpPr>
          <p:nvPr>
            <p:ph type="ftr" idx="11"/>
          </p:nvPr>
        </p:nvSpPr>
        <p:spPr>
          <a:xfrm>
            <a:off x="3124200" y="4767262"/>
            <a:ext cx="2895600" cy="274636"/>
          </a:xfrm>
          <a:prstGeom prst="rect">
            <a:avLst/>
          </a:prstGeom>
          <a:noFill/>
          <a:ln>
            <a:noFill/>
          </a:ln>
        </p:spPr>
        <p:txBody>
          <a:bodyPr lIns="91425" tIns="91425" rIns="91425" bIns="91425" anchor="ctr" anchorCtr="0"/>
          <a:lstStyle>
            <a:lvl1pPr marL="0" marR="0" indent="0" algn="ctr"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5" name="Shape 935"/>
          <p:cNvSpPr txBox="1">
            <a:spLocks noGrp="1"/>
          </p:cNvSpPr>
          <p:nvPr>
            <p:ph type="sldNum" idx="12"/>
          </p:nvPr>
        </p:nvSpPr>
        <p:spPr>
          <a:xfrm>
            <a:off x="6553200" y="4767262"/>
            <a:ext cx="2133599" cy="274636"/>
          </a:xfrm>
          <a:prstGeom prst="rect">
            <a:avLst/>
          </a:prstGeom>
          <a:noFill/>
          <a:ln>
            <a:noFill/>
          </a:ln>
        </p:spPr>
        <p:txBody>
          <a:bodyPr lIns="91425" tIns="45700" rIns="91425" bIns="45700" anchor="ctr" anchorCtr="0">
            <a:noAutofit/>
          </a:bodyPr>
          <a:lstStyle/>
          <a:p>
            <a:pPr algn="r" defTabSz="914400">
              <a:buSzPct val="25000"/>
            </a:pPr>
            <a:fld id="{00000000-1234-1234-1234-123412341234}" type="slidenum">
              <a:rPr lang="en-US" sz="1200" kern="0">
                <a:solidFill>
                  <a:srgbClr val="888888"/>
                </a:solidFill>
                <a:latin typeface="Calibri"/>
                <a:ea typeface="Calibri"/>
                <a:cs typeface="Calibri"/>
                <a:sym typeface="Calibri"/>
                <a:rtl val="0"/>
              </a:rPr>
              <a:pPr algn="r" defTabSz="914400">
                <a:buSzPct val="25000"/>
              </a:pPr>
              <a:t>‹#›</a:t>
            </a:fld>
            <a:endParaRPr lang="en-US" sz="1200" kern="0">
              <a:solidFill>
                <a:srgbClr val="888888"/>
              </a:solidFill>
              <a:latin typeface="Calibri"/>
              <a:ea typeface="Calibri"/>
              <a:cs typeface="Calibri"/>
              <a:sym typeface="Calibri"/>
              <a:rtl val="0"/>
            </a:endParaRPr>
          </a:p>
        </p:txBody>
      </p:sp>
    </p:spTree>
    <p:extLst>
      <p:ext uri="{BB962C8B-B14F-4D97-AF65-F5344CB8AC3E}">
        <p14:creationId xmlns:p14="http://schemas.microsoft.com/office/powerpoint/2010/main" val="3060513235"/>
      </p:ext>
    </p:extLst>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86786412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93958337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emf"/><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1" Type="http://schemas.openxmlformats.org/officeDocument/2006/relationships/image" Target="../media/image38.jpeg"/><Relationship Id="rId12" Type="http://schemas.openxmlformats.org/officeDocument/2006/relationships/image" Target="../media/image39.jpeg"/><Relationship Id="rId13"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0.emf"/><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emf"/><Relationship Id="rId8" Type="http://schemas.openxmlformats.org/officeDocument/2006/relationships/image" Target="../media/image35.emf"/><Relationship Id="rId9" Type="http://schemas.openxmlformats.org/officeDocument/2006/relationships/image" Target="../media/image36.png"/><Relationship Id="rId10"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jpg"/><Relationship Id="rId14" Type="http://schemas.openxmlformats.org/officeDocument/2006/relationships/image" Target="../media/image60.png"/><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0.emf"/><Relationship Id="rId4" Type="http://schemas.openxmlformats.org/officeDocument/2006/relationships/image" Target="../media/image34.emf"/><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jpeg"/><Relationship Id="rId13" Type="http://schemas.openxmlformats.org/officeDocument/2006/relationships/image" Target="../media/image39.jpeg"/><Relationship Id="rId14"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4.emf"/><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4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png"/><Relationship Id="rId5"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738664"/>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latin typeface="Arial"/>
                <a:cs typeface="Arial"/>
              </a:rPr>
              <a:t>Cloud Native Enterprise</a:t>
            </a:r>
          </a:p>
        </p:txBody>
      </p:sp>
      <p:sp>
        <p:nvSpPr>
          <p:cNvPr id="6" name="TextBox 5"/>
          <p:cNvSpPr txBox="1"/>
          <p:nvPr/>
        </p:nvSpPr>
        <p:spPr>
          <a:xfrm>
            <a:off x="626110" y="2511428"/>
            <a:ext cx="7897090" cy="875111"/>
          </a:xfrm>
          <a:prstGeom prst="rect">
            <a:avLst/>
          </a:prstGeom>
          <a:noFill/>
          <a:effectLst>
            <a:outerShdw blurRad="63500" sx="102000" sy="102000" algn="ctr" rotWithShape="0">
              <a:prstClr val="black">
                <a:alpha val="40000"/>
              </a:prstClr>
            </a:outerShdw>
          </a:effectLst>
        </p:spPr>
        <p:txBody>
          <a:bodyPr wrap="square" rtlCol="0">
            <a:spAutoFit/>
          </a:bodyPr>
          <a:lstStyle/>
          <a:p>
            <a:pPr>
              <a:lnSpc>
                <a:spcPct val="90000"/>
              </a:lnSpc>
              <a:spcAft>
                <a:spcPts val="1200"/>
              </a:spcAft>
            </a:pPr>
            <a:r>
              <a:rPr lang="en-US" sz="2800" spc="-100" dirty="0">
                <a:solidFill>
                  <a:schemeClr val="bg1"/>
                </a:solidFill>
                <a:effectLst>
                  <a:outerShdw blurRad="50800" dist="38100" dir="5400000" algn="t" rotWithShape="0">
                    <a:prstClr val="black">
                      <a:alpha val="40000"/>
                    </a:prstClr>
                  </a:outerShdw>
                </a:effectLst>
                <a:cs typeface="Arial"/>
              </a:rPr>
              <a:t>Microservice Architectures in the Enterprise </a:t>
            </a:r>
            <a:br>
              <a:rPr lang="en-US" sz="2800" spc="-100" dirty="0">
                <a:solidFill>
                  <a:schemeClr val="bg1"/>
                </a:solidFill>
                <a:effectLst>
                  <a:outerShdw blurRad="50800" dist="38100" dir="5400000" algn="t" rotWithShape="0">
                    <a:prstClr val="black">
                      <a:alpha val="40000"/>
                    </a:prstClr>
                  </a:outerShdw>
                </a:effectLst>
                <a:cs typeface="Arial"/>
              </a:rPr>
            </a:br>
            <a:r>
              <a:rPr lang="en-US" sz="2800" spc="-100" dirty="0">
                <a:solidFill>
                  <a:schemeClr val="bg1"/>
                </a:solidFill>
                <a:effectLst>
                  <a:outerShdw blurRad="50800" dist="38100" dir="5400000" algn="t" rotWithShape="0">
                    <a:prstClr val="black">
                      <a:alpha val="40000"/>
                    </a:prstClr>
                  </a:outerShdw>
                </a:effectLst>
                <a:cs typeface="Arial"/>
              </a:rPr>
              <a:t>with Spring and Cloud Foundry</a:t>
            </a:r>
          </a:p>
        </p:txBody>
      </p:sp>
    </p:spTree>
    <p:extLst>
      <p:ext uri="{BB962C8B-B14F-4D97-AF65-F5344CB8AC3E}">
        <p14:creationId xmlns:p14="http://schemas.microsoft.com/office/powerpoint/2010/main" val="37047495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Title 3"/>
          <p:cNvSpPr>
            <a:spLocks noGrp="1"/>
          </p:cNvSpPr>
          <p:nvPr>
            <p:ph type="title"/>
          </p:nvPr>
        </p:nvSpPr>
        <p:spPr/>
        <p:txBody>
          <a:bodyPr/>
          <a:lstStyle/>
          <a:p>
            <a:pPr lvl="0"/>
            <a:r>
              <a:rPr lang="en-US" sz="3200" b="0" dirty="0">
                <a:solidFill>
                  <a:schemeClr val="accent1"/>
                </a:solidFill>
              </a:rPr>
              <a:t>Trend towards new lightweight architectures</a:t>
            </a:r>
            <a:br>
              <a:rPr lang="en-US" sz="3200" b="0" dirty="0">
                <a:solidFill>
                  <a:schemeClr val="accent1"/>
                </a:solidFill>
              </a:rPr>
            </a:br>
            <a:endParaRPr lang="en-US" sz="3200" b="0" dirty="0">
              <a:solidFill>
                <a:schemeClr val="accent1"/>
              </a:solidFill>
            </a:endParaRPr>
          </a:p>
        </p:txBody>
      </p:sp>
      <p:sp>
        <p:nvSpPr>
          <p:cNvPr id="5" name="Text Placeholder 4"/>
          <p:cNvSpPr>
            <a:spLocks noGrp="1"/>
          </p:cNvSpPr>
          <p:nvPr>
            <p:ph type="body" sz="quarter" idx="13"/>
          </p:nvPr>
        </p:nvSpPr>
        <p:spPr>
          <a:xfrm>
            <a:off x="132706" y="624363"/>
            <a:ext cx="8796338" cy="288565"/>
          </a:xfrm>
        </p:spPr>
        <p:txBody>
          <a:bodyPr/>
          <a:lstStyle/>
          <a:p>
            <a:r>
              <a:rPr lang="en-US" dirty="0" smtClean="0">
                <a:solidFill>
                  <a:schemeClr val="bg1">
                    <a:lumMod val="75000"/>
                  </a:schemeClr>
                </a:solidFill>
              </a:rPr>
              <a:t>Microservices </a:t>
            </a:r>
            <a:r>
              <a:rPr lang="en-US" dirty="0">
                <a:solidFill>
                  <a:schemeClr val="bg1">
                    <a:lumMod val="75000"/>
                  </a:schemeClr>
                </a:solidFill>
              </a:rPr>
              <a:t>addressing speed to market and cloud scale</a:t>
            </a:r>
          </a:p>
          <a:p>
            <a:endParaRPr lang="en-US" dirty="0"/>
          </a:p>
        </p:txBody>
      </p:sp>
      <p:grpSp>
        <p:nvGrpSpPr>
          <p:cNvPr id="35" name="Group 34"/>
          <p:cNvGrpSpPr/>
          <p:nvPr/>
        </p:nvGrpSpPr>
        <p:grpSpPr>
          <a:xfrm>
            <a:off x="1006834" y="1376389"/>
            <a:ext cx="7130332" cy="3017196"/>
            <a:chOff x="840154" y="1376389"/>
            <a:chExt cx="7130332" cy="3017196"/>
          </a:xfrm>
        </p:grpSpPr>
        <p:grpSp>
          <p:nvGrpSpPr>
            <p:cNvPr id="6" name="Group 5"/>
            <p:cNvGrpSpPr/>
            <p:nvPr/>
          </p:nvGrpSpPr>
          <p:grpSpPr>
            <a:xfrm>
              <a:off x="840154" y="1376389"/>
              <a:ext cx="2886939" cy="2161562"/>
              <a:chOff x="703385" y="1465386"/>
              <a:chExt cx="2886939" cy="1829750"/>
            </a:xfrm>
          </p:grpSpPr>
          <p:sp>
            <p:nvSpPr>
              <p:cNvPr id="2" name="Rectangle 1"/>
              <p:cNvSpPr/>
              <p:nvPr/>
            </p:nvSpPr>
            <p:spPr>
              <a:xfrm>
                <a:off x="703385" y="1465386"/>
                <a:ext cx="2886939" cy="1829750"/>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840154" y="1602154"/>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rot="5400000">
                <a:off x="2492316" y="2180017"/>
                <a:ext cx="158557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0154" y="2757880"/>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83946"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40154"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064794" y="1381440"/>
              <a:ext cx="2905692" cy="2180713"/>
              <a:chOff x="5054600" y="1465386"/>
              <a:chExt cx="2905692" cy="2180713"/>
            </a:xfrm>
          </p:grpSpPr>
          <p:sp>
            <p:nvSpPr>
              <p:cNvPr id="13" name="Oval 12"/>
              <p:cNvSpPr/>
              <p:nvPr/>
            </p:nvSpPr>
            <p:spPr>
              <a:xfrm>
                <a:off x="6024880" y="1465386"/>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481320" y="1818639"/>
                <a:ext cx="439718" cy="44586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93840" y="2032000"/>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025079" y="1985668"/>
                <a:ext cx="478641" cy="48533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745480" y="2356686"/>
                <a:ext cx="381000" cy="349960"/>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309360" y="2407920"/>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508240" y="2619620"/>
                <a:ext cx="452052" cy="4583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101080" y="3062482"/>
                <a:ext cx="416560" cy="39071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054600" y="2691227"/>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420360" y="3295136"/>
                <a:ext cx="386080" cy="35096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7020560" y="2604993"/>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593840" y="328454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715000" y="292086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025079" y="3060334"/>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283200" y="2304226"/>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p:nvSpPr>
          <p:spPr>
            <a:xfrm>
              <a:off x="840154" y="3931920"/>
              <a:ext cx="3107965" cy="461665"/>
            </a:xfrm>
            <a:prstGeom prst="rect">
              <a:avLst/>
            </a:prstGeom>
            <a:noFill/>
          </p:spPr>
          <p:txBody>
            <a:bodyPr wrap="square" rtlCol="0">
              <a:spAutoFit/>
            </a:bodyPr>
            <a:lstStyle/>
            <a:p>
              <a:r>
                <a:rPr lang="en-US" sz="2400" dirty="0" smtClean="0">
                  <a:solidFill>
                    <a:schemeClr val="bg1"/>
                  </a:solidFill>
                </a:rPr>
                <a:t>MONOLITHIC/LAYERED</a:t>
              </a:r>
              <a:endParaRPr lang="en-US" sz="2400" dirty="0">
                <a:solidFill>
                  <a:schemeClr val="bg1"/>
                </a:solidFill>
              </a:endParaRPr>
            </a:p>
          </p:txBody>
        </p:sp>
        <p:sp>
          <p:nvSpPr>
            <p:cNvPr id="36" name="TextBox 35"/>
            <p:cNvSpPr txBox="1"/>
            <p:nvPr/>
          </p:nvSpPr>
          <p:spPr>
            <a:xfrm>
              <a:off x="5434708" y="3931920"/>
              <a:ext cx="2235200" cy="461665"/>
            </a:xfrm>
            <a:prstGeom prst="rect">
              <a:avLst/>
            </a:prstGeom>
            <a:noFill/>
          </p:spPr>
          <p:txBody>
            <a:bodyPr wrap="square" rtlCol="0">
              <a:spAutoFit/>
            </a:bodyPr>
            <a:lstStyle/>
            <a:p>
              <a:r>
                <a:rPr lang="en-US" sz="2400" dirty="0" smtClean="0">
                  <a:solidFill>
                    <a:schemeClr val="bg1"/>
                  </a:solidFill>
                </a:rPr>
                <a:t>MICROSERVICES</a:t>
              </a:r>
              <a:endParaRPr lang="en-US" sz="2400" dirty="0">
                <a:solidFill>
                  <a:schemeClr val="bg1"/>
                </a:solidFill>
              </a:endParaRPr>
            </a:p>
          </p:txBody>
        </p:sp>
      </p:grpSp>
    </p:spTree>
    <p:extLst>
      <p:ext uri="{BB962C8B-B14F-4D97-AF65-F5344CB8AC3E}">
        <p14:creationId xmlns:p14="http://schemas.microsoft.com/office/powerpoint/2010/main" val="2463850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smtClean="0">
                <a:solidFill>
                  <a:schemeClr val="accent1"/>
                </a:solidFill>
              </a:rPr>
              <a:t>One-Size-Fits-All Methodologies have become an Anti-pattern to the Business</a:t>
            </a:r>
            <a:endParaRPr lang="en-US" sz="3200" b="0" dirty="0">
              <a:solidFill>
                <a:schemeClr val="accent1"/>
              </a:solidFill>
            </a:endParaRPr>
          </a:p>
        </p:txBody>
      </p:sp>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346838" cy="400110"/>
          </a:xfrm>
          <a:prstGeom prst="rect">
            <a:avLst/>
          </a:prstGeom>
        </p:spPr>
        <p:txBody>
          <a:bodyPr wrap="none">
            <a:spAutoFit/>
          </a:bodyPr>
          <a:lstStyle/>
          <a:p>
            <a:r>
              <a:rPr lang="en-US" sz="2000" dirty="0" smtClean="0">
                <a:solidFill>
                  <a:srgbClr val="FFFFFF"/>
                </a:solidFill>
              </a:rPr>
              <a:t>&gt; 2 Pizzas Per Project = Too Many Pizzas</a:t>
            </a:r>
            <a:endParaRPr lang="en-US" sz="2000" dirty="0">
              <a:solidFill>
                <a:srgbClr val="FFFFFF"/>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37" name="TextBox 36"/>
          <p:cNvSpPr txBox="1"/>
          <p:nvPr/>
        </p:nvSpPr>
        <p:spPr>
          <a:xfrm>
            <a:off x="2726770" y="1784472"/>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41" name="TextBox 40"/>
          <p:cNvSpPr txBox="1"/>
          <p:nvPr/>
        </p:nvSpPr>
        <p:spPr>
          <a:xfrm>
            <a:off x="2892985" y="808764"/>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
        <p:nvSpPr>
          <p:cNvPr id="43" name="Rectangle 42"/>
          <p:cNvSpPr/>
          <p:nvPr/>
        </p:nvSpPr>
        <p:spPr>
          <a:xfrm>
            <a:off x="2602891" y="3490179"/>
            <a:ext cx="1911213" cy="307777"/>
          </a:xfrm>
          <a:prstGeom prst="rect">
            <a:avLst/>
          </a:prstGeom>
        </p:spPr>
        <p:txBody>
          <a:bodyPr wrap="none">
            <a:spAutoFit/>
          </a:bodyPr>
          <a:lstStyle/>
          <a:p>
            <a:pPr algn="ctr"/>
            <a:r>
              <a:rPr lang="en-US" sz="1400" dirty="0" smtClean="0">
                <a:solidFill>
                  <a:srgbClr val="FFFFFF"/>
                </a:solidFill>
              </a:rPr>
              <a:t>Monolithic Application</a:t>
            </a:r>
            <a:endParaRPr lang="en-US" sz="1400" dirty="0">
              <a:solidFill>
                <a:srgbClr val="FFFFFF"/>
              </a:solidFill>
            </a:endParaRPr>
          </a:p>
        </p:txBody>
      </p:sp>
    </p:spTree>
    <p:extLst>
      <p:ext uri="{BB962C8B-B14F-4D97-AF65-F5344CB8AC3E}">
        <p14:creationId xmlns:p14="http://schemas.microsoft.com/office/powerpoint/2010/main" val="19022091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dissolv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375880"/>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3">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3">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3">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2953980"/>
            <a:ext cx="1248114" cy="630695"/>
            <a:chOff x="4982595" y="3318098"/>
            <a:chExt cx="1248114" cy="630695"/>
          </a:xfrm>
        </p:grpSpPr>
        <p:pic>
          <p:nvPicPr>
            <p:cNvPr id="11" name="pasted-image.pdf"/>
            <p:cNvPicPr/>
            <p:nvPr/>
          </p:nvPicPr>
          <p:blipFill>
            <a:blip r:embed="rId3">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3">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3">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2887257"/>
            <a:ext cx="859529" cy="637175"/>
            <a:chOff x="915266" y="3264920"/>
            <a:chExt cx="859529" cy="637175"/>
          </a:xfrm>
        </p:grpSpPr>
        <p:pic>
          <p:nvPicPr>
            <p:cNvPr id="22" name="pasted-image.pdf"/>
            <p:cNvPicPr/>
            <p:nvPr/>
          </p:nvPicPr>
          <p:blipFill>
            <a:blip r:embed="rId4">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4">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1944598"/>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5">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2909826"/>
            <a:ext cx="1220414" cy="625829"/>
            <a:chOff x="2788783" y="3287842"/>
            <a:chExt cx="1220414" cy="625829"/>
          </a:xfrm>
        </p:grpSpPr>
        <p:pic>
          <p:nvPicPr>
            <p:cNvPr id="33" name="pasted-image.pdf"/>
            <p:cNvPicPr/>
            <p:nvPr/>
          </p:nvPicPr>
          <p:blipFill>
            <a:blip r:embed="rId6">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6">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6">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1919516"/>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7">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1954204"/>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013997"/>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DB</a:t>
                </a:r>
                <a:endParaRPr sz="1400" dirty="0">
                  <a:solidFill>
                    <a:srgbClr val="FFFFFF"/>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8">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145703"/>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grpSp>
        <p:nvGrpSpPr>
          <p:cNvPr id="57" name="Group 56"/>
          <p:cNvGrpSpPr/>
          <p:nvPr/>
        </p:nvGrpSpPr>
        <p:grpSpPr>
          <a:xfrm>
            <a:off x="1458972" y="1537996"/>
            <a:ext cx="5133836" cy="3011654"/>
            <a:chOff x="1548776" y="1204502"/>
            <a:chExt cx="5133836" cy="3011654"/>
          </a:xfrm>
        </p:grpSpPr>
        <p:sp>
          <p:nvSpPr>
            <p:cNvPr id="14" name="Rectangle 13"/>
            <p:cNvSpPr/>
            <p:nvPr/>
          </p:nvSpPr>
          <p:spPr>
            <a:xfrm>
              <a:off x="1676178" y="3816046"/>
              <a:ext cx="4727676" cy="400110"/>
            </a:xfrm>
            <a:prstGeom prst="rect">
              <a:avLst/>
            </a:prstGeom>
          </p:spPr>
          <p:txBody>
            <a:bodyPr wrap="none">
              <a:spAutoFit/>
            </a:bodyPr>
            <a:lstStyle/>
            <a:p>
              <a:r>
                <a:rPr lang="en-US" sz="2000" dirty="0" smtClean="0">
                  <a:solidFill>
                    <a:srgbClr val="FFFFFF"/>
                  </a:solidFill>
                </a:rPr>
                <a:t>Two Pizzas Per Microservice = Manageable!</a:t>
              </a:r>
              <a:endParaRPr lang="en-US" sz="2000" dirty="0">
                <a:solidFill>
                  <a:srgbClr val="FFFFFF"/>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5" name="Title 1"/>
          <p:cNvSpPr>
            <a:spLocks noGrp="1"/>
          </p:cNvSpPr>
          <p:nvPr>
            <p:ph type="title"/>
          </p:nvPr>
        </p:nvSpPr>
        <p:spPr/>
        <p:txBody>
          <a:bodyPr/>
          <a:lstStyle/>
          <a:p>
            <a:r>
              <a:rPr lang="en-US" b="0" dirty="0" smtClean="0">
                <a:solidFill>
                  <a:srgbClr val="4F81BD"/>
                </a:solidFill>
              </a:rPr>
              <a:t>Agile, Disruptive Companies Use Non-traditional, Modular Approaches to Software Systems</a:t>
            </a:r>
            <a:endParaRPr lang="en-US" b="0" dirty="0">
              <a:solidFill>
                <a:srgbClr val="4F81BD"/>
              </a:solidFill>
            </a:endParaRPr>
          </a:p>
        </p:txBody>
      </p:sp>
      <p:sp>
        <p:nvSpPr>
          <p:cNvPr id="58" name="TextBox 57"/>
          <p:cNvSpPr txBox="1"/>
          <p:nvPr/>
        </p:nvSpPr>
        <p:spPr>
          <a:xfrm>
            <a:off x="1410759" y="3687126"/>
            <a:ext cx="955322" cy="307777"/>
          </a:xfrm>
          <a:prstGeom prst="rect">
            <a:avLst/>
          </a:prstGeom>
          <a:noFill/>
        </p:spPr>
        <p:txBody>
          <a:bodyPr wrap="none" rtlCol="0">
            <a:spAutoFit/>
          </a:bodyPr>
          <a:lstStyle/>
          <a:p>
            <a:pPr algn="ctr"/>
            <a:r>
              <a:rPr lang="en-US" sz="1400" dirty="0" smtClean="0">
                <a:solidFill>
                  <a:schemeClr val="bg1"/>
                </a:solidFill>
              </a:rPr>
              <a:t>DB Service</a:t>
            </a:r>
          </a:p>
        </p:txBody>
      </p:sp>
      <p:sp>
        <p:nvSpPr>
          <p:cNvPr id="59" name="TextBox 58"/>
          <p:cNvSpPr txBox="1"/>
          <p:nvPr/>
        </p:nvSpPr>
        <p:spPr>
          <a:xfrm>
            <a:off x="3199564" y="3659953"/>
            <a:ext cx="1326004" cy="307777"/>
          </a:xfrm>
          <a:prstGeom prst="rect">
            <a:avLst/>
          </a:prstGeom>
          <a:noFill/>
        </p:spPr>
        <p:txBody>
          <a:bodyPr wrap="none" rtlCol="0">
            <a:spAutoFit/>
          </a:bodyPr>
          <a:lstStyle/>
          <a:p>
            <a:pPr algn="ctr"/>
            <a:r>
              <a:rPr lang="en-US" sz="1400" dirty="0" smtClean="0">
                <a:solidFill>
                  <a:schemeClr val="bg1"/>
                </a:solidFill>
              </a:rPr>
              <a:t>Caching Service</a:t>
            </a:r>
          </a:p>
        </p:txBody>
      </p:sp>
      <p:sp>
        <p:nvSpPr>
          <p:cNvPr id="60" name="TextBox 59"/>
          <p:cNvSpPr txBox="1"/>
          <p:nvPr/>
        </p:nvSpPr>
        <p:spPr>
          <a:xfrm>
            <a:off x="5409761" y="3696913"/>
            <a:ext cx="1521019" cy="307777"/>
          </a:xfrm>
          <a:prstGeom prst="rect">
            <a:avLst/>
          </a:prstGeom>
          <a:noFill/>
        </p:spPr>
        <p:txBody>
          <a:bodyPr wrap="none" rtlCol="0">
            <a:spAutoFit/>
          </a:bodyPr>
          <a:lstStyle/>
          <a:p>
            <a:pPr algn="ctr"/>
            <a:r>
              <a:rPr lang="en-US" sz="1400" dirty="0" smtClean="0">
                <a:solidFill>
                  <a:schemeClr val="bg1"/>
                </a:solidFill>
              </a:rPr>
              <a:t>Messaging Service</a:t>
            </a:r>
          </a:p>
        </p:txBody>
      </p:sp>
      <p:sp>
        <p:nvSpPr>
          <p:cNvPr id="61" name="Rounded Rectangle 60"/>
          <p:cNvSpPr/>
          <p:nvPr/>
        </p:nvSpPr>
        <p:spPr>
          <a:xfrm>
            <a:off x="692776" y="1257015"/>
            <a:ext cx="7594876" cy="2847524"/>
          </a:xfrm>
          <a:prstGeom prst="roundRect">
            <a:avLst/>
          </a:prstGeom>
          <a:noFill/>
          <a:ln w="28575" cmpd="sng">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826920" y="1308322"/>
            <a:ext cx="2871407" cy="307777"/>
          </a:xfrm>
          <a:prstGeom prst="rect">
            <a:avLst/>
          </a:prstGeom>
          <a:noFill/>
        </p:spPr>
        <p:txBody>
          <a:bodyPr wrap="square" rtlCol="0">
            <a:spAutoFit/>
          </a:bodyPr>
          <a:lstStyle/>
          <a:p>
            <a:r>
              <a:rPr lang="en-US" sz="1400" dirty="0" smtClean="0">
                <a:solidFill>
                  <a:schemeClr val="accent4"/>
                </a:solidFill>
              </a:rPr>
              <a:t>Microservice based architecture</a:t>
            </a:r>
          </a:p>
        </p:txBody>
      </p:sp>
      <p:sp>
        <p:nvSpPr>
          <p:cNvPr id="64" name="Shape 304"/>
          <p:cNvSpPr/>
          <p:nvPr/>
        </p:nvSpPr>
        <p:spPr>
          <a:xfrm>
            <a:off x="4281604" y="3158403"/>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spTree>
    <p:extLst>
      <p:ext uri="{BB962C8B-B14F-4D97-AF65-F5344CB8AC3E}">
        <p14:creationId xmlns:p14="http://schemas.microsoft.com/office/powerpoint/2010/main" val="35081164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1075736"/>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1085505"/>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pic>
        <p:nvPicPr>
          <p:cNvPr id="8" name="Picture 7"/>
          <p:cNvPicPr>
            <a:picLocks noChangeAspect="1"/>
          </p:cNvPicPr>
          <p:nvPr/>
        </p:nvPicPr>
        <p:blipFill>
          <a:blip r:embed="rId3"/>
          <a:stretch>
            <a:fillRect/>
          </a:stretch>
        </p:blipFill>
        <p:spPr>
          <a:xfrm>
            <a:off x="1353400" y="1114814"/>
            <a:ext cx="2934311" cy="2857500"/>
          </a:xfrm>
          <a:prstGeom prst="rect">
            <a:avLst/>
          </a:prstGeom>
        </p:spPr>
      </p:pic>
      <p:pic>
        <p:nvPicPr>
          <p:cNvPr id="9" name="Picture 8"/>
          <p:cNvPicPr>
            <a:picLocks noChangeAspect="1"/>
          </p:cNvPicPr>
          <p:nvPr/>
        </p:nvPicPr>
        <p:blipFill>
          <a:blip r:embed="rId4"/>
          <a:stretch>
            <a:fillRect/>
          </a:stretch>
        </p:blipFill>
        <p:spPr>
          <a:xfrm>
            <a:off x="2227378" y="4109082"/>
            <a:ext cx="1133232" cy="566616"/>
          </a:xfrm>
          <a:prstGeom prst="rect">
            <a:avLst/>
          </a:prstGeom>
        </p:spPr>
      </p:pic>
      <p:pic>
        <p:nvPicPr>
          <p:cNvPr id="256" name="Picture 255"/>
          <p:cNvPicPr>
            <a:picLocks noChangeAspect="1"/>
          </p:cNvPicPr>
          <p:nvPr/>
        </p:nvPicPr>
        <p:blipFill>
          <a:blip r:embed="rId5"/>
          <a:stretch>
            <a:fillRect/>
          </a:stretch>
        </p:blipFill>
        <p:spPr>
          <a:xfrm>
            <a:off x="5216766" y="4217518"/>
            <a:ext cx="1504463" cy="376116"/>
          </a:xfrm>
          <a:prstGeom prst="rect">
            <a:avLst/>
          </a:prstGeom>
        </p:spPr>
      </p:pic>
      <p:pic>
        <p:nvPicPr>
          <p:cNvPr id="257" name="Picture 256"/>
          <p:cNvPicPr>
            <a:picLocks noChangeAspect="1"/>
          </p:cNvPicPr>
          <p:nvPr/>
        </p:nvPicPr>
        <p:blipFill>
          <a:blip r:embed="rId6"/>
          <a:stretch>
            <a:fillRect/>
          </a:stretch>
        </p:blipFill>
        <p:spPr>
          <a:xfrm>
            <a:off x="4492863" y="1104066"/>
            <a:ext cx="2921977" cy="2868247"/>
          </a:xfrm>
          <a:prstGeom prst="rect">
            <a:avLst/>
          </a:prstGeom>
        </p:spPr>
      </p:pic>
      <p:sp>
        <p:nvSpPr>
          <p:cNvPr id="10" name="Title 1"/>
          <p:cNvSpPr>
            <a:spLocks noGrp="1"/>
          </p:cNvSpPr>
          <p:nvPr>
            <p:ph type="title"/>
          </p:nvPr>
        </p:nvSpPr>
        <p:spPr>
          <a:xfrm>
            <a:off x="113721" y="149918"/>
            <a:ext cx="8080540" cy="474445"/>
          </a:xfrm>
        </p:spPr>
        <p:txBody>
          <a:bodyPr/>
          <a:lstStyle/>
          <a:p>
            <a:pPr algn="l"/>
            <a:r>
              <a:rPr lang="en-US" sz="3200" b="0" dirty="0" smtClean="0">
                <a:solidFill>
                  <a:schemeClr val="accent1"/>
                </a:solidFill>
                <a:latin typeface="Arial"/>
                <a:cs typeface="Arial"/>
              </a:rPr>
              <a:t>However…</a:t>
            </a:r>
            <a:r>
              <a:rPr lang="en-US" sz="3200" dirty="0">
                <a:solidFill>
                  <a:schemeClr val="accent1"/>
                </a:solidFill>
                <a:latin typeface="Arial"/>
                <a:cs typeface="Arial"/>
              </a:rPr>
              <a:t> </a:t>
            </a:r>
            <a:r>
              <a:rPr lang="en-US" sz="3200" dirty="0" err="1" smtClean="0">
                <a:solidFill>
                  <a:schemeClr val="accent1"/>
                </a:solidFill>
                <a:latin typeface="Arial"/>
                <a:cs typeface="Arial"/>
              </a:rPr>
              <a:t>Microservices</a:t>
            </a:r>
            <a:r>
              <a:rPr lang="en-US" sz="3200" dirty="0" smtClean="0">
                <a:solidFill>
                  <a:schemeClr val="accent1"/>
                </a:solidFill>
                <a:latin typeface="Arial"/>
                <a:cs typeface="Arial"/>
              </a:rPr>
              <a:t> are Hard</a:t>
            </a:r>
            <a:endParaRPr lang="en-US" sz="3200" b="0" dirty="0">
              <a:solidFill>
                <a:schemeClr val="accent1"/>
              </a:solidFill>
              <a:latin typeface="Arial"/>
              <a:cs typeface="Arial"/>
            </a:endParaRPr>
          </a:p>
        </p:txBody>
      </p:sp>
    </p:spTree>
    <p:extLst>
      <p:ext uri="{BB962C8B-B14F-4D97-AF65-F5344CB8AC3E}">
        <p14:creationId xmlns:p14="http://schemas.microsoft.com/office/powerpoint/2010/main" val="242970481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dissolve">
                                      <p:cBhvr>
                                        <p:cTn id="10" dur="500"/>
                                        <p:tgtEl>
                                          <p:spTgt spid="4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256"/>
                                        </p:tgtEl>
                                        <p:attrNameLst>
                                          <p:attrName>style.visibility</p:attrName>
                                        </p:attrNameLst>
                                      </p:cBhvr>
                                      <p:to>
                                        <p:strVal val="visible"/>
                                      </p:to>
                                    </p:set>
                                    <p:animEffect transition="in" filter="dissolve">
                                      <p:cBhvr>
                                        <p:cTn id="19" dur="500"/>
                                        <p:tgtEl>
                                          <p:spTgt spid="256"/>
                                        </p:tgtEl>
                                      </p:cBhvr>
                                    </p:animEffect>
                                  </p:childTnLst>
                                </p:cTn>
                              </p:par>
                              <p:par>
                                <p:cTn id="20" presetID="9" presetClass="entr" presetSubtype="0" fill="hold" nodeType="with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dissolve">
                                      <p:cBhvr>
                                        <p:cTn id="22"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801598" y="1981365"/>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HOW</a:t>
            </a:r>
            <a:endParaRPr lang="en-US" sz="9600" b="1" dirty="0">
              <a:solidFill>
                <a:schemeClr val="accent6"/>
              </a:solidFill>
              <a:sym typeface="Arial"/>
              <a:rtl val="0"/>
            </a:endParaRPr>
          </a:p>
        </p:txBody>
      </p:sp>
    </p:spTree>
    <p:extLst>
      <p:ext uri="{BB962C8B-B14F-4D97-AF65-F5344CB8AC3E}">
        <p14:creationId xmlns:p14="http://schemas.microsoft.com/office/powerpoint/2010/main" val="12953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11180" y="640983"/>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Framework</a:t>
            </a:r>
            <a:endParaRPr lang="en-US" sz="2000" b="1" kern="0" dirty="0">
              <a:solidFill>
                <a:srgbClr val="FFFFFF"/>
              </a:solidFill>
              <a:latin typeface="Arial"/>
              <a:sym typeface="Arial"/>
              <a:rtl val="0"/>
            </a:endParaRPr>
          </a:p>
        </p:txBody>
      </p:sp>
      <p:grpSp>
        <p:nvGrpSpPr>
          <p:cNvPr id="54" name="Group 53"/>
          <p:cNvGrpSpPr/>
          <p:nvPr/>
        </p:nvGrpSpPr>
        <p:grpSpPr>
          <a:xfrm>
            <a:off x="2799805" y="1942548"/>
            <a:ext cx="1938399" cy="290114"/>
            <a:chOff x="2799805" y="1874165"/>
            <a:chExt cx="1938399" cy="290114"/>
          </a:xfrm>
        </p:grpSpPr>
        <p:cxnSp>
          <p:nvCxnSpPr>
            <p:cNvPr id="7" name="Straight Arrow Connector 6"/>
            <p:cNvCxnSpPr/>
            <p:nvPr/>
          </p:nvCxnSpPr>
          <p:spPr>
            <a:xfrm>
              <a:off x="2799805" y="1874165"/>
              <a:ext cx="0" cy="278433"/>
            </a:xfrm>
            <a:prstGeom prst="straightConnector1">
              <a:avLst/>
            </a:prstGeom>
            <a:ln>
              <a:solidFill>
                <a:schemeClr val="accent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860316" y="1887280"/>
              <a:ext cx="1877888"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12 Factor App</a:t>
              </a:r>
              <a:endParaRPr lang="en-US" sz="1200" b="1" kern="0" dirty="0">
                <a:solidFill>
                  <a:srgbClr val="FFFFFF"/>
                </a:solidFill>
                <a:latin typeface="Arial"/>
                <a:ea typeface="Arial"/>
                <a:cs typeface="Arial"/>
                <a:sym typeface="Arial"/>
                <a:rtl val="0"/>
              </a:endParaRPr>
            </a:p>
          </p:txBody>
        </p:sp>
      </p:grpSp>
      <p:grpSp>
        <p:nvGrpSpPr>
          <p:cNvPr id="53" name="Group 52"/>
          <p:cNvGrpSpPr/>
          <p:nvPr/>
        </p:nvGrpSpPr>
        <p:grpSpPr>
          <a:xfrm>
            <a:off x="2799808" y="2905128"/>
            <a:ext cx="1981452" cy="297423"/>
            <a:chOff x="2799808" y="2836745"/>
            <a:chExt cx="1981452" cy="297423"/>
          </a:xfrm>
        </p:grpSpPr>
        <p:cxnSp>
          <p:nvCxnSpPr>
            <p:cNvPr id="8" name="Straight Arrow Connector 7"/>
            <p:cNvCxnSpPr/>
            <p:nvPr/>
          </p:nvCxnSpPr>
          <p:spPr>
            <a:xfrm>
              <a:off x="2799808" y="2836745"/>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860316" y="2857169"/>
              <a:ext cx="1920944"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BOSH Release</a:t>
              </a:r>
              <a:endParaRPr lang="en-US" sz="1200" b="1" kern="0" dirty="0">
                <a:solidFill>
                  <a:srgbClr val="FFFFFF"/>
                </a:solidFill>
                <a:latin typeface="Arial"/>
                <a:ea typeface="Arial"/>
                <a:cs typeface="Arial"/>
                <a:sym typeface="Arial"/>
                <a:rtl val="0"/>
              </a:endParaRPr>
            </a:p>
          </p:txBody>
        </p:sp>
      </p:grpSp>
      <p:grpSp>
        <p:nvGrpSpPr>
          <p:cNvPr id="52" name="Group 51"/>
          <p:cNvGrpSpPr/>
          <p:nvPr/>
        </p:nvGrpSpPr>
        <p:grpSpPr>
          <a:xfrm>
            <a:off x="2799808" y="3859766"/>
            <a:ext cx="2699497" cy="298531"/>
            <a:chOff x="2799808" y="3791383"/>
            <a:chExt cx="2699497" cy="298531"/>
          </a:xfrm>
        </p:grpSpPr>
        <p:cxnSp>
          <p:nvCxnSpPr>
            <p:cNvPr id="9" name="Straight Arrow Connector 8"/>
            <p:cNvCxnSpPr/>
            <p:nvPr/>
          </p:nvCxnSpPr>
          <p:spPr>
            <a:xfrm>
              <a:off x="2799808" y="3791383"/>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60316" y="3812915"/>
              <a:ext cx="2638989"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Cloud Provider Interface</a:t>
              </a:r>
              <a:endParaRPr lang="en-US" sz="1200" b="1" kern="0" dirty="0">
                <a:solidFill>
                  <a:srgbClr val="FFFFFF"/>
                </a:solidFill>
                <a:latin typeface="Arial"/>
                <a:ea typeface="Arial"/>
                <a:cs typeface="Arial"/>
                <a:sym typeface="Arial"/>
                <a:rtl val="0"/>
              </a:endParaRPr>
            </a:p>
          </p:txBody>
        </p:sp>
      </p:grpSp>
      <p:sp>
        <p:nvSpPr>
          <p:cNvPr id="14" name="Rectangle 13"/>
          <p:cNvSpPr/>
          <p:nvPr/>
        </p:nvSpPr>
        <p:spPr>
          <a:xfrm>
            <a:off x="783488" y="640983"/>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Culture</a:t>
            </a:r>
            <a:endParaRPr lang="en-US" sz="2000" b="1" kern="0" dirty="0">
              <a:solidFill>
                <a:srgbClr val="FFFFFF"/>
              </a:solidFill>
              <a:latin typeface="Arial"/>
              <a:sym typeface="Arial"/>
              <a:rtl val="0"/>
            </a:endParaRPr>
          </a:p>
        </p:txBody>
      </p:sp>
      <p:sp>
        <p:nvSpPr>
          <p:cNvPr id="22" name="Rectangle 21"/>
          <p:cNvSpPr/>
          <p:nvPr/>
        </p:nvSpPr>
        <p:spPr>
          <a:xfrm>
            <a:off x="6019859" y="640983"/>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Tools</a:t>
            </a:r>
            <a:endParaRPr lang="en-US" sz="2000" b="1" kern="0" dirty="0">
              <a:solidFill>
                <a:srgbClr val="FFFFFF"/>
              </a:solidFill>
              <a:latin typeface="Arial"/>
              <a:sym typeface="Arial"/>
              <a:rtl val="0"/>
            </a:endParaRPr>
          </a:p>
        </p:txBody>
      </p:sp>
      <p:cxnSp>
        <p:nvCxnSpPr>
          <p:cNvPr id="37" name="Straight Connector 36"/>
          <p:cNvCxnSpPr/>
          <p:nvPr/>
        </p:nvCxnSpPr>
        <p:spPr>
          <a:xfrm>
            <a:off x="5821626" y="776829"/>
            <a:ext cx="0" cy="4128965"/>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311179" y="776829"/>
            <a:ext cx="0" cy="4128965"/>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1004107" y="1238682"/>
            <a:ext cx="7633977" cy="921091"/>
            <a:chOff x="1004107" y="1170299"/>
            <a:chExt cx="7633977" cy="921091"/>
          </a:xfrm>
        </p:grpSpPr>
        <p:sp>
          <p:nvSpPr>
            <p:cNvPr id="15" name="TextBox 14"/>
            <p:cNvSpPr txBox="1"/>
            <p:nvPr/>
          </p:nvSpPr>
          <p:spPr>
            <a:xfrm>
              <a:off x="1004107" y="1752836"/>
              <a:ext cx="54954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pic>
          <p:nvPicPr>
            <p:cNvPr id="18" name="Picture 17"/>
            <p:cNvPicPr>
              <a:picLocks noChangeAspect="1"/>
            </p:cNvPicPr>
            <p:nvPr/>
          </p:nvPicPr>
          <p:blipFill>
            <a:blip r:embed="rId3"/>
            <a:stretch>
              <a:fillRect/>
            </a:stretch>
          </p:blipFill>
          <p:spPr>
            <a:xfrm>
              <a:off x="1177946" y="1205483"/>
              <a:ext cx="206707" cy="553442"/>
            </a:xfrm>
            <a:prstGeom prst="rect">
              <a:avLst/>
            </a:prstGeom>
          </p:spPr>
        </p:pic>
        <p:sp>
          <p:nvSpPr>
            <p:cNvPr id="23" name="TextBox 22"/>
            <p:cNvSpPr txBox="1"/>
            <p:nvPr/>
          </p:nvSpPr>
          <p:spPr>
            <a:xfrm>
              <a:off x="6013842" y="1656403"/>
              <a:ext cx="1370888"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Spring Cloud</a:t>
              </a:r>
              <a:endParaRPr lang="en-US" sz="1600" kern="0" dirty="0">
                <a:solidFill>
                  <a:srgbClr val="FFFFFF"/>
                </a:solidFill>
                <a:latin typeface="Arial"/>
                <a:ea typeface="Arial"/>
                <a:cs typeface="Arial"/>
                <a:sym typeface="Arial"/>
                <a:rtl val="0"/>
              </a:endParaRPr>
            </a:p>
          </p:txBody>
        </p:sp>
        <p:sp>
          <p:nvSpPr>
            <p:cNvPr id="24" name="TextBox 23"/>
            <p:cNvSpPr txBox="1"/>
            <p:nvPr/>
          </p:nvSpPr>
          <p:spPr>
            <a:xfrm>
              <a:off x="7381210" y="1649377"/>
              <a:ext cx="1256874"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Spring Boot</a:t>
              </a:r>
              <a:endParaRPr lang="en-US" sz="1600" kern="0" dirty="0">
                <a:solidFill>
                  <a:srgbClr val="FFFFFF"/>
                </a:solidFill>
                <a:latin typeface="Arial"/>
                <a:ea typeface="Arial"/>
                <a:cs typeface="Arial"/>
                <a:sym typeface="Arial"/>
                <a:rtl val="0"/>
              </a:endParaRPr>
            </a:p>
          </p:txBody>
        </p:sp>
        <p:pic>
          <p:nvPicPr>
            <p:cNvPr id="30" name="Picture 29"/>
            <p:cNvPicPr>
              <a:picLocks noChangeAspect="1"/>
            </p:cNvPicPr>
            <p:nvPr/>
          </p:nvPicPr>
          <p:blipFill>
            <a:blip r:embed="rId4"/>
            <a:stretch>
              <a:fillRect/>
            </a:stretch>
          </p:blipFill>
          <p:spPr>
            <a:xfrm>
              <a:off x="7740466" y="1193500"/>
              <a:ext cx="487256" cy="487256"/>
            </a:xfrm>
            <a:prstGeom prst="rect">
              <a:avLst/>
            </a:prstGeom>
          </p:spPr>
        </p:pic>
        <p:pic>
          <p:nvPicPr>
            <p:cNvPr id="36" name="Picture 35" descr="spring-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464" y="1170299"/>
              <a:ext cx="582146" cy="582146"/>
            </a:xfrm>
            <a:prstGeom prst="rect">
              <a:avLst/>
            </a:prstGeom>
          </p:spPr>
        </p:pic>
        <p:sp>
          <p:nvSpPr>
            <p:cNvPr id="39" name="Rectangle 38"/>
            <p:cNvSpPr/>
            <p:nvPr/>
          </p:nvSpPr>
          <p:spPr>
            <a:xfrm>
              <a:off x="2549211" y="1197972"/>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Application Framework</a:t>
              </a:r>
              <a:endParaRPr lang="en-US" sz="1600" kern="0" dirty="0">
                <a:solidFill>
                  <a:srgbClr val="FFFFFF"/>
                </a:solidFill>
                <a:latin typeface="Arial"/>
                <a:sym typeface="Arial"/>
                <a:rtl val="0"/>
              </a:endParaRPr>
            </a:p>
          </p:txBody>
        </p:sp>
      </p:grpSp>
      <p:grpSp>
        <p:nvGrpSpPr>
          <p:cNvPr id="43" name="Group 42"/>
          <p:cNvGrpSpPr/>
          <p:nvPr/>
        </p:nvGrpSpPr>
        <p:grpSpPr>
          <a:xfrm>
            <a:off x="1307149" y="3183561"/>
            <a:ext cx="6298047" cy="866049"/>
            <a:chOff x="1307149" y="3115178"/>
            <a:chExt cx="6298047" cy="866049"/>
          </a:xfrm>
        </p:grpSpPr>
        <p:sp>
          <p:nvSpPr>
            <p:cNvPr id="26" name="TextBox 25"/>
            <p:cNvSpPr txBox="1"/>
            <p:nvPr/>
          </p:nvSpPr>
          <p:spPr>
            <a:xfrm>
              <a:off x="6839041" y="3199078"/>
              <a:ext cx="766155"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BOSH</a:t>
              </a:r>
              <a:endParaRPr lang="en-US" sz="1600" kern="0" dirty="0">
                <a:solidFill>
                  <a:srgbClr val="FFFFFF"/>
                </a:solidFill>
                <a:latin typeface="Arial"/>
                <a:ea typeface="Arial"/>
                <a:cs typeface="Arial"/>
                <a:sym typeface="Arial"/>
                <a:rtl val="0"/>
              </a:endParaRPr>
            </a:p>
          </p:txBody>
        </p:sp>
        <p:pic>
          <p:nvPicPr>
            <p:cNvPr id="32" name="Picture 31"/>
            <p:cNvPicPr>
              <a:picLocks noChangeAspect="1"/>
            </p:cNvPicPr>
            <p:nvPr/>
          </p:nvPicPr>
          <p:blipFill rotWithShape="1">
            <a:blip r:embed="rId6"/>
            <a:srcRect l="47903" r="18554" b="23845"/>
            <a:stretch/>
          </p:blipFill>
          <p:spPr>
            <a:xfrm>
              <a:off x="6044350" y="3181346"/>
              <a:ext cx="711194" cy="458491"/>
            </a:xfrm>
            <a:prstGeom prst="rect">
              <a:avLst/>
            </a:prstGeom>
          </p:spPr>
        </p:pic>
        <p:sp>
          <p:nvSpPr>
            <p:cNvPr id="41" name="Rectangle 40"/>
            <p:cNvSpPr/>
            <p:nvPr/>
          </p:nvSpPr>
          <p:spPr>
            <a:xfrm>
              <a:off x="2549211" y="311517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49" name="TextBox 48"/>
            <p:cNvSpPr txBox="1"/>
            <p:nvPr/>
          </p:nvSpPr>
          <p:spPr>
            <a:xfrm>
              <a:off x="1307149" y="3642673"/>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50" name="Picture 49"/>
            <p:cNvPicPr>
              <a:picLocks noChangeAspect="1"/>
            </p:cNvPicPr>
            <p:nvPr/>
          </p:nvPicPr>
          <p:blipFill>
            <a:blip r:embed="rId7"/>
            <a:stretch>
              <a:fillRect/>
            </a:stretch>
          </p:blipFill>
          <p:spPr>
            <a:xfrm>
              <a:off x="1608688" y="3117498"/>
              <a:ext cx="203087" cy="543749"/>
            </a:xfrm>
            <a:prstGeom prst="rect">
              <a:avLst/>
            </a:prstGeom>
          </p:spPr>
        </p:pic>
      </p:grpSp>
      <p:grpSp>
        <p:nvGrpSpPr>
          <p:cNvPr id="55" name="Group 54"/>
          <p:cNvGrpSpPr/>
          <p:nvPr/>
        </p:nvGrpSpPr>
        <p:grpSpPr>
          <a:xfrm>
            <a:off x="1316843" y="4138819"/>
            <a:ext cx="4263305" cy="863729"/>
            <a:chOff x="1316843" y="4070436"/>
            <a:chExt cx="4263305" cy="863729"/>
          </a:xfrm>
        </p:grpSpPr>
        <p:sp>
          <p:nvSpPr>
            <p:cNvPr id="42" name="Rectangle 41"/>
            <p:cNvSpPr/>
            <p:nvPr/>
          </p:nvSpPr>
          <p:spPr>
            <a:xfrm>
              <a:off x="2549211" y="409366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a:t>
              </a:r>
              <a:endParaRPr lang="en-US" sz="1600" kern="0" dirty="0">
                <a:solidFill>
                  <a:srgbClr val="FFFFFF"/>
                </a:solidFill>
                <a:latin typeface="Arial"/>
                <a:sym typeface="Arial"/>
                <a:rtl val="0"/>
              </a:endParaRPr>
            </a:p>
          </p:txBody>
        </p:sp>
        <p:sp>
          <p:nvSpPr>
            <p:cNvPr id="47" name="TextBox 46"/>
            <p:cNvSpPr txBox="1"/>
            <p:nvPr/>
          </p:nvSpPr>
          <p:spPr>
            <a:xfrm>
              <a:off x="1316843" y="4595611"/>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48" name="Picture 47"/>
            <p:cNvPicPr>
              <a:picLocks noChangeAspect="1"/>
            </p:cNvPicPr>
            <p:nvPr/>
          </p:nvPicPr>
          <p:blipFill>
            <a:blip r:embed="rId7"/>
            <a:stretch>
              <a:fillRect/>
            </a:stretch>
          </p:blipFill>
          <p:spPr>
            <a:xfrm>
              <a:off x="1618382" y="4070436"/>
              <a:ext cx="203087" cy="543749"/>
            </a:xfrm>
            <a:prstGeom prst="rect">
              <a:avLst/>
            </a:prstGeom>
          </p:spPr>
        </p:pic>
      </p:grpSp>
      <p:sp>
        <p:nvSpPr>
          <p:cNvPr id="56" name="Title 8"/>
          <p:cNvSpPr>
            <a:spLocks noGrp="1"/>
          </p:cNvSpPr>
          <p:nvPr>
            <p:ph type="title"/>
          </p:nvPr>
        </p:nvSpPr>
        <p:spPr>
          <a:xfrm>
            <a:off x="113722" y="72689"/>
            <a:ext cx="8796928" cy="474445"/>
          </a:xfrm>
        </p:spPr>
        <p:txBody>
          <a:bodyPr/>
          <a:lstStyle/>
          <a:p>
            <a:pPr algn="l"/>
            <a:r>
              <a:rPr lang="en-US" b="0" dirty="0" smtClean="0">
                <a:solidFill>
                  <a:schemeClr val="accent1"/>
                </a:solidFill>
              </a:rPr>
              <a:t>Cloud Native Platform and Contracts</a:t>
            </a:r>
            <a:endParaRPr lang="en-US" b="0" dirty="0">
              <a:solidFill>
                <a:schemeClr val="accent1"/>
              </a:solidFill>
            </a:endParaRPr>
          </a:p>
        </p:txBody>
      </p:sp>
      <p:grpSp>
        <p:nvGrpSpPr>
          <p:cNvPr id="3" name="Group 2"/>
          <p:cNvGrpSpPr/>
          <p:nvPr/>
        </p:nvGrpSpPr>
        <p:grpSpPr>
          <a:xfrm>
            <a:off x="621206" y="2244847"/>
            <a:ext cx="8052941" cy="901455"/>
            <a:chOff x="621206" y="2244847"/>
            <a:chExt cx="8052941" cy="901455"/>
          </a:xfrm>
        </p:grpSpPr>
        <p:grpSp>
          <p:nvGrpSpPr>
            <p:cNvPr id="44" name="Group 43"/>
            <p:cNvGrpSpPr/>
            <p:nvPr/>
          </p:nvGrpSpPr>
          <p:grpSpPr>
            <a:xfrm>
              <a:off x="621206" y="2244847"/>
              <a:ext cx="8052941" cy="901455"/>
              <a:chOff x="621206" y="2176464"/>
              <a:chExt cx="8052941" cy="901455"/>
            </a:xfrm>
          </p:grpSpPr>
          <p:sp>
            <p:nvSpPr>
              <p:cNvPr id="16" name="TextBox 15"/>
              <p:cNvSpPr txBox="1"/>
              <p:nvPr/>
            </p:nvSpPr>
            <p:spPr>
              <a:xfrm>
                <a:off x="621206" y="2739365"/>
                <a:ext cx="54954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sp>
            <p:nvSpPr>
              <p:cNvPr id="17" name="TextBox 16"/>
              <p:cNvSpPr txBox="1"/>
              <p:nvPr/>
            </p:nvSpPr>
            <p:spPr>
              <a:xfrm>
                <a:off x="1324112" y="2739365"/>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19" name="Picture 18"/>
              <p:cNvPicPr>
                <a:picLocks noChangeAspect="1"/>
              </p:cNvPicPr>
              <p:nvPr/>
            </p:nvPicPr>
            <p:blipFill>
              <a:blip r:embed="rId3"/>
              <a:stretch>
                <a:fillRect/>
              </a:stretch>
            </p:blipFill>
            <p:spPr>
              <a:xfrm>
                <a:off x="795045" y="2185923"/>
                <a:ext cx="206707" cy="553442"/>
              </a:xfrm>
              <a:prstGeom prst="rect">
                <a:avLst/>
              </a:prstGeom>
            </p:spPr>
          </p:pic>
          <p:pic>
            <p:nvPicPr>
              <p:cNvPr id="20" name="Picture 19"/>
              <p:cNvPicPr>
                <a:picLocks noChangeAspect="1"/>
              </p:cNvPicPr>
              <p:nvPr/>
            </p:nvPicPr>
            <p:blipFill>
              <a:blip r:embed="rId7"/>
              <a:stretch>
                <a:fillRect/>
              </a:stretch>
            </p:blipFill>
            <p:spPr>
              <a:xfrm>
                <a:off x="1615162" y="2188990"/>
                <a:ext cx="203087" cy="543749"/>
              </a:xfrm>
              <a:prstGeom prst="rect">
                <a:avLst/>
              </a:prstGeom>
            </p:spPr>
          </p:pic>
          <p:sp>
            <p:nvSpPr>
              <p:cNvPr id="25" name="TextBox 24"/>
              <p:cNvSpPr txBox="1"/>
              <p:nvPr/>
            </p:nvSpPr>
            <p:spPr>
              <a:xfrm>
                <a:off x="6313370" y="2239956"/>
                <a:ext cx="2360777" cy="584776"/>
              </a:xfrm>
              <a:prstGeom prst="rect">
                <a:avLst/>
              </a:prstGeom>
              <a:noFill/>
            </p:spPr>
            <p:txBody>
              <a:bodyPr wrap="square" rtlCol="0">
                <a:spAutoFit/>
              </a:bodyPr>
              <a:lstStyle/>
              <a:p>
                <a:pPr algn="ctr" defTabSz="914400"/>
                <a:r>
                  <a:rPr lang="en-US" sz="1600" kern="0" dirty="0" smtClean="0">
                    <a:solidFill>
                      <a:srgbClr val="FFFFFF"/>
                    </a:solidFill>
                    <a:latin typeface="Arial"/>
                    <a:ea typeface="Arial"/>
                    <a:cs typeface="Arial"/>
                    <a:sym typeface="Arial"/>
                    <a:rtl val="0"/>
                  </a:rPr>
                  <a:t>Pivotal</a:t>
                </a:r>
              </a:p>
              <a:p>
                <a:pPr algn="ct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40" name="Rectangle 39"/>
              <p:cNvSpPr/>
              <p:nvPr/>
            </p:nvSpPr>
            <p:spPr>
              <a:xfrm>
                <a:off x="2549211" y="2176464"/>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Runtime Platform</a:t>
                </a:r>
                <a:endParaRPr lang="en-US" sz="1600" kern="0" dirty="0">
                  <a:solidFill>
                    <a:srgbClr val="FFFFFF"/>
                  </a:solidFill>
                  <a:latin typeface="Arial"/>
                  <a:sym typeface="Arial"/>
                  <a:rtl val="0"/>
                </a:endParaRPr>
              </a:p>
            </p:txBody>
          </p:sp>
        </p:grpSp>
        <p:pic>
          <p:nvPicPr>
            <p:cNvPr id="61" name="Picture 60"/>
            <p:cNvPicPr>
              <a:picLocks noChangeAspect="1"/>
            </p:cNvPicPr>
            <p:nvPr/>
          </p:nvPicPr>
          <p:blipFill rotWithShape="1">
            <a:blip r:embed="rId8"/>
            <a:srcRect l="15906" t="39337" r="64588" b="41817"/>
            <a:stretch/>
          </p:blipFill>
          <p:spPr>
            <a:xfrm>
              <a:off x="6130464" y="2338925"/>
              <a:ext cx="608288" cy="454125"/>
            </a:xfrm>
            <a:prstGeom prst="rect">
              <a:avLst/>
            </a:prstGeom>
          </p:spPr>
        </p:pic>
      </p:grpSp>
      <p:grpSp>
        <p:nvGrpSpPr>
          <p:cNvPr id="57" name="Group 56"/>
          <p:cNvGrpSpPr/>
          <p:nvPr/>
        </p:nvGrpSpPr>
        <p:grpSpPr>
          <a:xfrm>
            <a:off x="5690882" y="4162051"/>
            <a:ext cx="3409492" cy="616192"/>
            <a:chOff x="184080" y="4377802"/>
            <a:chExt cx="4336746" cy="531523"/>
          </a:xfrm>
        </p:grpSpPr>
        <p:grpSp>
          <p:nvGrpSpPr>
            <p:cNvPr id="58" name="Group 57"/>
            <p:cNvGrpSpPr/>
            <p:nvPr/>
          </p:nvGrpSpPr>
          <p:grpSpPr>
            <a:xfrm>
              <a:off x="184080" y="4377802"/>
              <a:ext cx="1010802" cy="527416"/>
              <a:chOff x="184080" y="4448922"/>
              <a:chExt cx="1010802" cy="527416"/>
            </a:xfrm>
          </p:grpSpPr>
          <p:pic>
            <p:nvPicPr>
              <p:cNvPr id="70" name="Picture 69"/>
              <p:cNvPicPr>
                <a:picLocks noChangeAspect="1"/>
              </p:cNvPicPr>
              <p:nvPr/>
            </p:nvPicPr>
            <p:blipFill>
              <a:blip r:embed="rId9" cstate="print"/>
              <a:srcRect b="-4013"/>
              <a:stretch>
                <a:fillRect/>
              </a:stretch>
            </p:blipFill>
            <p:spPr bwMode="auto">
              <a:xfrm>
                <a:off x="184080" y="4448922"/>
                <a:ext cx="1010802" cy="527416"/>
              </a:xfrm>
              <a:prstGeom prst="rect">
                <a:avLst/>
              </a:prstGeom>
              <a:noFill/>
              <a:ln w="9525">
                <a:noFill/>
                <a:miter lim="800000"/>
                <a:headEnd/>
                <a:tailEnd/>
              </a:ln>
            </p:spPr>
          </p:pic>
          <p:pic>
            <p:nvPicPr>
              <p:cNvPr id="71" name="Picture 70"/>
              <p:cNvPicPr>
                <a:picLocks noChangeAspect="1"/>
              </p:cNvPicPr>
              <p:nvPr/>
            </p:nvPicPr>
            <p:blipFill>
              <a:blip r:embed="rId10" cstate="print">
                <a:clrChange>
                  <a:clrFrom>
                    <a:srgbClr val="FFFFFF"/>
                  </a:clrFrom>
                  <a:clrTo>
                    <a:srgbClr val="FFFFFF">
                      <a:alpha val="0"/>
                    </a:srgbClr>
                  </a:clrTo>
                </a:clrChange>
              </a:blip>
              <a:stretch>
                <a:fillRect/>
              </a:stretch>
            </p:blipFill>
            <p:spPr>
              <a:xfrm>
                <a:off x="298664" y="4599300"/>
                <a:ext cx="795411" cy="201398"/>
              </a:xfrm>
              <a:prstGeom prst="rect">
                <a:avLst/>
              </a:prstGeom>
            </p:spPr>
          </p:pic>
        </p:grpSp>
        <p:grpSp>
          <p:nvGrpSpPr>
            <p:cNvPr id="59" name="Group 58"/>
            <p:cNvGrpSpPr/>
            <p:nvPr/>
          </p:nvGrpSpPr>
          <p:grpSpPr>
            <a:xfrm>
              <a:off x="2400043" y="4380286"/>
              <a:ext cx="1010802" cy="527416"/>
              <a:chOff x="2400043" y="4451406"/>
              <a:chExt cx="1010802" cy="527416"/>
            </a:xfrm>
          </p:grpSpPr>
          <p:pic>
            <p:nvPicPr>
              <p:cNvPr id="68" name="Picture 67"/>
              <p:cNvPicPr>
                <a:picLocks noChangeAspect="1"/>
              </p:cNvPicPr>
              <p:nvPr/>
            </p:nvPicPr>
            <p:blipFill>
              <a:blip r:embed="rId9" cstate="print"/>
              <a:srcRect b="-4013"/>
              <a:stretch>
                <a:fillRect/>
              </a:stretch>
            </p:blipFill>
            <p:spPr bwMode="auto">
              <a:xfrm>
                <a:off x="2400043" y="4451406"/>
                <a:ext cx="1010802" cy="527416"/>
              </a:xfrm>
              <a:prstGeom prst="rect">
                <a:avLst/>
              </a:prstGeom>
              <a:noFill/>
              <a:ln w="9525">
                <a:noFill/>
                <a:miter lim="800000"/>
                <a:headEnd/>
                <a:tailEnd/>
              </a:ln>
            </p:spPr>
          </p:pic>
          <p:pic>
            <p:nvPicPr>
              <p:cNvPr id="69" name="Picture 2" descr="https://encrypted-tbn0.gstatic.com/images?q=tbn:ANd9GcRgWtweeNVNot_dJ1JZ4fATg5X0qxTniN17Zry9UylCHUwXFy8KJQ"/>
              <p:cNvPicPr>
                <a:picLocks noChangeAspect="1" noChangeArrowheads="1"/>
              </p:cNvPicPr>
              <p:nvPr/>
            </p:nvPicPr>
            <p:blipFill>
              <a:blip r:embed="rId11" cstate="print"/>
              <a:srcRect/>
              <a:stretch>
                <a:fillRect/>
              </a:stretch>
            </p:blipFill>
            <p:spPr bwMode="auto">
              <a:xfrm>
                <a:off x="2554233" y="4566255"/>
                <a:ext cx="644978" cy="261401"/>
              </a:xfrm>
              <a:prstGeom prst="rect">
                <a:avLst/>
              </a:prstGeom>
              <a:noFill/>
            </p:spPr>
          </p:pic>
        </p:grpSp>
        <p:grpSp>
          <p:nvGrpSpPr>
            <p:cNvPr id="60" name="Group 59"/>
            <p:cNvGrpSpPr/>
            <p:nvPr/>
          </p:nvGrpSpPr>
          <p:grpSpPr>
            <a:xfrm>
              <a:off x="1286160" y="4378688"/>
              <a:ext cx="1010802" cy="527416"/>
              <a:chOff x="1286160" y="4449808"/>
              <a:chExt cx="1010802" cy="527416"/>
            </a:xfrm>
          </p:grpSpPr>
          <p:pic>
            <p:nvPicPr>
              <p:cNvPr id="66" name="Picture 65"/>
              <p:cNvPicPr>
                <a:picLocks noChangeAspect="1"/>
              </p:cNvPicPr>
              <p:nvPr/>
            </p:nvPicPr>
            <p:blipFill>
              <a:blip r:embed="rId9" cstate="print"/>
              <a:srcRect b="-4013"/>
              <a:stretch>
                <a:fillRect/>
              </a:stretch>
            </p:blipFill>
            <p:spPr bwMode="auto">
              <a:xfrm>
                <a:off x="1286160" y="4449808"/>
                <a:ext cx="1010802" cy="527416"/>
              </a:xfrm>
              <a:prstGeom prst="rect">
                <a:avLst/>
              </a:prstGeom>
              <a:noFill/>
              <a:ln w="9525">
                <a:noFill/>
                <a:miter lim="800000"/>
                <a:headEnd/>
                <a:tailEnd/>
              </a:ln>
            </p:spPr>
          </p:pic>
          <p:pic>
            <p:nvPicPr>
              <p:cNvPr id="67" name="Picture 66" descr="openstack_logo.jpg"/>
              <p:cNvPicPr>
                <a:picLocks noChangeAspect="1"/>
              </p:cNvPicPr>
              <p:nvPr/>
            </p:nvPicPr>
            <p:blipFill rotWithShape="1">
              <a:blip r:embed="rId12" cstate="print">
                <a:extLst>
                  <a:ext uri="{28A0092B-C50C-407E-A947-70E740481C1C}">
                    <a14:useLocalDpi xmlns:a14="http://schemas.microsoft.com/office/drawing/2010/main" val="0"/>
                  </a:ext>
                </a:extLst>
              </a:blip>
              <a:srcRect l="4286"/>
              <a:stretch/>
            </p:blipFill>
            <p:spPr>
              <a:xfrm>
                <a:off x="1415014" y="4589521"/>
                <a:ext cx="716742" cy="238135"/>
              </a:xfrm>
              <a:prstGeom prst="rect">
                <a:avLst/>
              </a:prstGeom>
            </p:spPr>
          </p:pic>
        </p:grpSp>
        <p:grpSp>
          <p:nvGrpSpPr>
            <p:cNvPr id="62" name="Group 61"/>
            <p:cNvGrpSpPr/>
            <p:nvPr/>
          </p:nvGrpSpPr>
          <p:grpSpPr>
            <a:xfrm>
              <a:off x="3510024" y="4381909"/>
              <a:ext cx="1010802" cy="527416"/>
              <a:chOff x="3510024" y="4453029"/>
              <a:chExt cx="1010802" cy="527416"/>
            </a:xfrm>
          </p:grpSpPr>
          <p:pic>
            <p:nvPicPr>
              <p:cNvPr id="63" name="Picture 62"/>
              <p:cNvPicPr>
                <a:picLocks noChangeAspect="1"/>
              </p:cNvPicPr>
              <p:nvPr/>
            </p:nvPicPr>
            <p:blipFill>
              <a:blip r:embed="rId9" cstate="print"/>
              <a:srcRect b="-4013"/>
              <a:stretch>
                <a:fillRect/>
              </a:stretch>
            </p:blipFill>
            <p:spPr bwMode="auto">
              <a:xfrm>
                <a:off x="3510024" y="4453029"/>
                <a:ext cx="1010802" cy="527416"/>
              </a:xfrm>
              <a:prstGeom prst="rect">
                <a:avLst/>
              </a:prstGeom>
              <a:noFill/>
              <a:ln w="9525">
                <a:noFill/>
                <a:miter lim="800000"/>
                <a:headEnd/>
                <a:tailEnd/>
              </a:ln>
            </p:spPr>
          </p:pic>
          <p:pic>
            <p:nvPicPr>
              <p:cNvPr id="64" name="Picture 63"/>
              <p:cNvPicPr>
                <a:picLocks noChangeAspect="1"/>
              </p:cNvPicPr>
              <p:nvPr/>
            </p:nvPicPr>
            <p:blipFill>
              <a:blip r:embed="rId13"/>
              <a:stretch>
                <a:fillRect/>
              </a:stretch>
            </p:blipFill>
            <p:spPr>
              <a:xfrm>
                <a:off x="3650837" y="4531964"/>
                <a:ext cx="327845" cy="327845"/>
              </a:xfrm>
              <a:prstGeom prst="rect">
                <a:avLst/>
              </a:prstGeom>
            </p:spPr>
          </p:pic>
          <p:sp>
            <p:nvSpPr>
              <p:cNvPr id="65" name="TextBox 64"/>
              <p:cNvSpPr txBox="1"/>
              <p:nvPr/>
            </p:nvSpPr>
            <p:spPr>
              <a:xfrm>
                <a:off x="3926438" y="4558266"/>
                <a:ext cx="594388"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Tree>
    <p:extLst>
      <p:ext uri="{BB962C8B-B14F-4D97-AF65-F5344CB8AC3E}">
        <p14:creationId xmlns:p14="http://schemas.microsoft.com/office/powerpoint/2010/main" val="193017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500" fill="hold"/>
                                        <p:tgtEl>
                                          <p:spTgt spid="43"/>
                                        </p:tgtEl>
                                        <p:attrNameLst>
                                          <p:attrName>ppt_x</p:attrName>
                                        </p:attrNameLst>
                                      </p:cBhvr>
                                      <p:tavLst>
                                        <p:tav tm="0">
                                          <p:val>
                                            <p:strVal val="0-#ppt_w/2"/>
                                          </p:val>
                                        </p:tav>
                                        <p:tav tm="100000">
                                          <p:val>
                                            <p:strVal val="#ppt_x"/>
                                          </p:val>
                                        </p:tav>
                                      </p:tavLst>
                                    </p:anim>
                                    <p:anim calcmode="lin" valueType="num">
                                      <p:cBhvr additive="base">
                                        <p:cTn id="30"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dissolve">
                                      <p:cBhvr>
                                        <p:cTn id="35" dur="500"/>
                                        <p:tgtEl>
                                          <p:spTgt spid="54"/>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dissolve">
                                      <p:cBhvr>
                                        <p:cTn id="40" dur="500"/>
                                        <p:tgtEl>
                                          <p:spTgt spid="5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dissolve">
                                      <p:cBhvr>
                                        <p:cTn id="4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16</a:t>
            </a:fld>
            <a:endParaRPr lang="en-US"/>
          </a:p>
        </p:txBody>
      </p:sp>
      <p:sp>
        <p:nvSpPr>
          <p:cNvPr id="13" name="TextBox 12"/>
          <p:cNvSpPr txBox="1"/>
          <p:nvPr/>
        </p:nvSpPr>
        <p:spPr>
          <a:xfrm>
            <a:off x="6033707" y="1015836"/>
            <a:ext cx="851916" cy="230832"/>
          </a:xfrm>
          <a:prstGeom prst="rect">
            <a:avLst/>
          </a:prstGeom>
          <a:noFill/>
        </p:spPr>
        <p:txBody>
          <a:bodyPr wrap="none" rtlCol="0">
            <a:spAutoFit/>
          </a:bodyPr>
          <a:lstStyle/>
          <a:p>
            <a:pPr defTabSz="914400"/>
            <a:r>
              <a:rPr lang="en-US" sz="900" kern="0" dirty="0" smtClean="0">
                <a:solidFill>
                  <a:schemeClr val="bg1"/>
                </a:solidFill>
                <a:latin typeface="Arial"/>
                <a:ea typeface="Arial"/>
                <a:cs typeface="Arial"/>
                <a:sym typeface="Arial"/>
                <a:rtl val="0"/>
              </a:rPr>
              <a:t>Spring Cloud</a:t>
            </a:r>
            <a:endParaRPr lang="en-US" sz="900" kern="0" dirty="0">
              <a:solidFill>
                <a:schemeClr val="bg1"/>
              </a:solidFill>
              <a:latin typeface="Arial"/>
              <a:ea typeface="Arial"/>
              <a:cs typeface="Arial"/>
              <a:sym typeface="Arial"/>
              <a:rtl val="0"/>
            </a:endParaRPr>
          </a:p>
        </p:txBody>
      </p:sp>
      <p:sp>
        <p:nvSpPr>
          <p:cNvPr id="14" name="TextBox 13"/>
          <p:cNvSpPr txBox="1"/>
          <p:nvPr/>
        </p:nvSpPr>
        <p:spPr>
          <a:xfrm>
            <a:off x="6953517" y="1008810"/>
            <a:ext cx="787783" cy="230832"/>
          </a:xfrm>
          <a:prstGeom prst="rect">
            <a:avLst/>
          </a:prstGeom>
          <a:noFill/>
        </p:spPr>
        <p:txBody>
          <a:bodyPr wrap="none" rtlCol="0">
            <a:spAutoFit/>
          </a:bodyPr>
          <a:lstStyle/>
          <a:p>
            <a:pPr defTabSz="914400"/>
            <a:r>
              <a:rPr lang="en-US" sz="900" kern="0" dirty="0" smtClean="0">
                <a:solidFill>
                  <a:schemeClr val="bg1"/>
                </a:solidFill>
                <a:latin typeface="Arial"/>
                <a:ea typeface="Arial"/>
                <a:cs typeface="Arial"/>
                <a:sym typeface="Arial"/>
                <a:rtl val="0"/>
              </a:rPr>
              <a:t>Spring Boot</a:t>
            </a:r>
            <a:endParaRPr lang="en-US" sz="900" kern="0" dirty="0">
              <a:solidFill>
                <a:schemeClr val="bg1"/>
              </a:solidFill>
              <a:latin typeface="Arial"/>
              <a:ea typeface="Arial"/>
              <a:cs typeface="Arial"/>
              <a:sym typeface="Arial"/>
              <a:rtl val="0"/>
            </a:endParaRPr>
          </a:p>
        </p:txBody>
      </p:sp>
      <p:sp>
        <p:nvSpPr>
          <p:cNvPr id="22" name="TextBox 21"/>
          <p:cNvSpPr txBox="1"/>
          <p:nvPr/>
        </p:nvSpPr>
        <p:spPr>
          <a:xfrm>
            <a:off x="991701" y="1112269"/>
            <a:ext cx="402674" cy="230832"/>
          </a:xfrm>
          <a:prstGeom prst="rect">
            <a:avLst/>
          </a:prstGeom>
          <a:noFill/>
        </p:spPr>
        <p:txBody>
          <a:bodyPr wrap="none" rtlCol="0">
            <a:spAutoFit/>
          </a:bodyPr>
          <a:lstStyle/>
          <a:p>
            <a:pPr algn="ctr" defTabSz="914400"/>
            <a:r>
              <a:rPr lang="en-US" sz="900" kern="0" dirty="0" smtClean="0">
                <a:solidFill>
                  <a:schemeClr val="bg1"/>
                </a:solidFill>
                <a:latin typeface="Arial"/>
                <a:ea typeface="Arial"/>
                <a:cs typeface="Arial"/>
                <a:sym typeface="Arial"/>
                <a:rtl val="0"/>
              </a:rPr>
              <a:t>Dev</a:t>
            </a:r>
            <a:endParaRPr lang="en-US" sz="900" kern="0" dirty="0">
              <a:solidFill>
                <a:schemeClr val="bg1"/>
              </a:solidFill>
              <a:latin typeface="Arial"/>
              <a:ea typeface="Arial"/>
              <a:cs typeface="Arial"/>
              <a:sym typeface="Arial"/>
              <a:rtl val="0"/>
            </a:endParaRPr>
          </a:p>
        </p:txBody>
      </p:sp>
      <p:pic>
        <p:nvPicPr>
          <p:cNvPr id="26" name="Picture 25"/>
          <p:cNvPicPr>
            <a:picLocks noChangeAspect="1"/>
          </p:cNvPicPr>
          <p:nvPr/>
        </p:nvPicPr>
        <p:blipFill>
          <a:blip r:embed="rId3"/>
          <a:stretch>
            <a:fillRect/>
          </a:stretch>
        </p:blipFill>
        <p:spPr>
          <a:xfrm>
            <a:off x="1092103" y="564916"/>
            <a:ext cx="206707" cy="553442"/>
          </a:xfrm>
          <a:prstGeom prst="rect">
            <a:avLst/>
          </a:prstGeom>
        </p:spPr>
      </p:pic>
      <p:pic>
        <p:nvPicPr>
          <p:cNvPr id="30" name="Picture 29"/>
          <p:cNvPicPr>
            <a:picLocks noChangeAspect="1"/>
          </p:cNvPicPr>
          <p:nvPr/>
        </p:nvPicPr>
        <p:blipFill>
          <a:blip r:embed="rId4"/>
          <a:stretch>
            <a:fillRect/>
          </a:stretch>
        </p:blipFill>
        <p:spPr>
          <a:xfrm>
            <a:off x="7069145" y="552933"/>
            <a:ext cx="487256" cy="487256"/>
          </a:xfrm>
          <a:prstGeom prst="rect">
            <a:avLst/>
          </a:prstGeom>
        </p:spPr>
      </p:pic>
      <p:pic>
        <p:nvPicPr>
          <p:cNvPr id="36" name="Picture 35" descr="spring-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329" y="529732"/>
            <a:ext cx="582146" cy="582146"/>
          </a:xfrm>
          <a:prstGeom prst="rect">
            <a:avLst/>
          </a:prstGeom>
        </p:spPr>
      </p:pic>
      <p:sp>
        <p:nvSpPr>
          <p:cNvPr id="48" name="Rectangle 47"/>
          <p:cNvSpPr/>
          <p:nvPr/>
        </p:nvSpPr>
        <p:spPr>
          <a:xfrm>
            <a:off x="2569076" y="557405"/>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chemeClr val="bg1"/>
                </a:solidFill>
                <a:latin typeface="Arial"/>
                <a:sym typeface="Arial"/>
                <a:rtl val="0"/>
              </a:rPr>
              <a:t>Application Framework</a:t>
            </a:r>
            <a:endParaRPr lang="en-US" sz="1400" kern="0" dirty="0">
              <a:solidFill>
                <a:schemeClr val="bg1"/>
              </a:solidFill>
              <a:latin typeface="Arial"/>
              <a:sym typeface="Arial"/>
              <a:rtl val="0"/>
            </a:endParaRPr>
          </a:p>
        </p:txBody>
      </p:sp>
      <p:sp>
        <p:nvSpPr>
          <p:cNvPr id="49" name="Rounded Rectangle 48"/>
          <p:cNvSpPr/>
          <p:nvPr/>
        </p:nvSpPr>
        <p:spPr>
          <a:xfrm>
            <a:off x="421585" y="357636"/>
            <a:ext cx="8429651" cy="1066216"/>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nvGrpSpPr>
          <p:cNvPr id="5" name="Group 4"/>
          <p:cNvGrpSpPr/>
          <p:nvPr/>
        </p:nvGrpSpPr>
        <p:grpSpPr>
          <a:xfrm>
            <a:off x="487749" y="1607663"/>
            <a:ext cx="4009909" cy="3239118"/>
            <a:chOff x="487749" y="1607663"/>
            <a:chExt cx="4009909" cy="3239118"/>
          </a:xfrm>
        </p:grpSpPr>
        <p:grpSp>
          <p:nvGrpSpPr>
            <p:cNvPr id="40" name="Group 39"/>
            <p:cNvGrpSpPr/>
            <p:nvPr/>
          </p:nvGrpSpPr>
          <p:grpSpPr>
            <a:xfrm>
              <a:off x="546832" y="1607663"/>
              <a:ext cx="3698277" cy="1300879"/>
              <a:chOff x="546832" y="2595952"/>
              <a:chExt cx="3698277" cy="1300879"/>
            </a:xfrm>
          </p:grpSpPr>
          <p:sp>
            <p:nvSpPr>
              <p:cNvPr id="41" name="Rectangle 40"/>
              <p:cNvSpPr/>
              <p:nvPr/>
            </p:nvSpPr>
            <p:spPr>
              <a:xfrm>
                <a:off x="546832" y="2855128"/>
                <a:ext cx="2226917" cy="492443"/>
              </a:xfrm>
              <a:prstGeom prst="rect">
                <a:avLst/>
              </a:prstGeom>
            </p:spPr>
            <p:txBody>
              <a:bodyPr wrap="square">
                <a:spAutoFit/>
              </a:bodyPr>
              <a:lstStyle/>
              <a:p>
                <a:pPr defTabSz="914400"/>
                <a:r>
                  <a:rPr lang="en-US" sz="2600" b="1" kern="0" dirty="0" smtClean="0">
                    <a:solidFill>
                      <a:schemeClr val="bg1"/>
                    </a:solidFill>
                    <a:latin typeface="Arial"/>
                    <a:ea typeface="Arial"/>
                    <a:cs typeface="Arial"/>
                    <a:sym typeface="Arial"/>
                    <a:rtl val="0"/>
                  </a:rPr>
                  <a:t>Spring Boot</a:t>
                </a:r>
                <a:endParaRPr lang="en-US" sz="2600" b="1" kern="0" dirty="0">
                  <a:solidFill>
                    <a:schemeClr val="bg1"/>
                  </a:solidFill>
                  <a:latin typeface="Arial"/>
                  <a:ea typeface="Arial"/>
                  <a:cs typeface="Arial"/>
                  <a:sym typeface="Arial"/>
                  <a:rtl val="0"/>
                </a:endParaRPr>
              </a:p>
            </p:txBody>
          </p:sp>
          <p:pic>
            <p:nvPicPr>
              <p:cNvPr id="42" name="Picture 41"/>
              <p:cNvPicPr>
                <a:picLocks noChangeAspect="1"/>
              </p:cNvPicPr>
              <p:nvPr/>
            </p:nvPicPr>
            <p:blipFill>
              <a:blip r:embed="rId6"/>
              <a:stretch>
                <a:fillRect/>
              </a:stretch>
            </p:blipFill>
            <p:spPr>
              <a:xfrm>
                <a:off x="2623201" y="2595952"/>
                <a:ext cx="914959" cy="914959"/>
              </a:xfrm>
              <a:prstGeom prst="rect">
                <a:avLst/>
              </a:prstGeom>
            </p:spPr>
          </p:pic>
          <p:sp>
            <p:nvSpPr>
              <p:cNvPr id="43" name="Rectangle 42"/>
              <p:cNvSpPr/>
              <p:nvPr/>
            </p:nvSpPr>
            <p:spPr>
              <a:xfrm>
                <a:off x="1283900" y="3527499"/>
                <a:ext cx="2961209" cy="369332"/>
              </a:xfrm>
              <a:prstGeom prst="rect">
                <a:avLst/>
              </a:prstGeom>
            </p:spPr>
            <p:txBody>
              <a:bodyPr wrap="square">
                <a:spAutoFit/>
              </a:bodyPr>
              <a:lstStyle/>
              <a:p>
                <a:pPr defTabSz="914400"/>
                <a:r>
                  <a:rPr lang="en-US" kern="0" dirty="0" smtClean="0">
                    <a:solidFill>
                      <a:schemeClr val="bg1"/>
                    </a:solidFill>
                    <a:latin typeface="Arial"/>
                    <a:ea typeface="Arial"/>
                    <a:cs typeface="Arial"/>
                    <a:sym typeface="Arial"/>
                    <a:rtl val="0"/>
                  </a:rPr>
                  <a:t>From 0 to app in &lt; 5 min</a:t>
                </a:r>
                <a:endParaRPr lang="en-US" kern="0" dirty="0">
                  <a:solidFill>
                    <a:schemeClr val="bg1"/>
                  </a:solidFill>
                  <a:latin typeface="Arial"/>
                  <a:ea typeface="Arial"/>
                  <a:cs typeface="Arial"/>
                  <a:sym typeface="Arial"/>
                  <a:rtl val="0"/>
                </a:endParaRPr>
              </a:p>
            </p:txBody>
          </p:sp>
        </p:grpSp>
        <p:sp>
          <p:nvSpPr>
            <p:cNvPr id="3" name="Rectangle 2"/>
            <p:cNvSpPr/>
            <p:nvPr/>
          </p:nvSpPr>
          <p:spPr>
            <a:xfrm>
              <a:off x="487749" y="3092454"/>
              <a:ext cx="4009909" cy="1754327"/>
            </a:xfrm>
            <a:prstGeom prst="rect">
              <a:avLst/>
            </a:prstGeom>
          </p:spPr>
          <p:txBody>
            <a:bodyPr wrap="square">
              <a:spAutoFit/>
            </a:bodyPr>
            <a:lstStyle/>
            <a:p>
              <a:r>
                <a:rPr lang="en-US" sz="1200" dirty="0">
                  <a:solidFill>
                    <a:schemeClr val="bg1"/>
                  </a:solidFill>
                </a:rPr>
                <a:t>Spring Boot provides</a:t>
              </a:r>
            </a:p>
            <a:p>
              <a:pPr marL="285750" indent="-285750">
                <a:buFont typeface="Arial"/>
                <a:buChar char="•"/>
              </a:pPr>
              <a:r>
                <a:rPr lang="en-US" sz="1200" dirty="0">
                  <a:solidFill>
                    <a:schemeClr val="bg1"/>
                  </a:solidFill>
                </a:rPr>
                <a:t>A single point of focus (as opposed to large collection of spring-* projects</a:t>
              </a:r>
              <a:r>
                <a:rPr lang="en-US" sz="1200" dirty="0" smtClean="0">
                  <a:solidFill>
                    <a:schemeClr val="bg1"/>
                  </a:solidFill>
                </a:rPr>
                <a:t>)</a:t>
              </a:r>
            </a:p>
            <a:p>
              <a:pPr marL="285750" indent="-285750">
                <a:buFont typeface="Arial"/>
                <a:buChar char="•"/>
              </a:pPr>
              <a:r>
                <a:rPr lang="en-US" sz="1200" dirty="0" smtClean="0">
                  <a:solidFill>
                    <a:schemeClr val="bg1"/>
                  </a:solidFill>
                </a:rPr>
                <a:t>Prebuild “starters”</a:t>
              </a:r>
              <a:endParaRPr lang="en-US" sz="1200" dirty="0">
                <a:solidFill>
                  <a:schemeClr val="bg1"/>
                </a:solidFill>
              </a:endParaRPr>
            </a:p>
            <a:p>
              <a:pPr marL="285750" indent="-285750">
                <a:buFont typeface="Arial"/>
                <a:buChar char="•"/>
              </a:pPr>
              <a:r>
                <a:rPr lang="en-US" sz="1200" dirty="0" smtClean="0">
                  <a:solidFill>
                    <a:schemeClr val="bg1"/>
                  </a:solidFill>
                </a:rPr>
                <a:t>Common </a:t>
              </a:r>
              <a:r>
                <a:rPr lang="en-US" sz="1200" dirty="0">
                  <a:solidFill>
                    <a:schemeClr val="bg1"/>
                  </a:solidFill>
                </a:rPr>
                <a:t>non-functional requirements for a “real” application</a:t>
              </a:r>
            </a:p>
            <a:p>
              <a:pPr marL="285750" indent="-285750">
                <a:buFont typeface="Arial"/>
                <a:buChar char="•"/>
              </a:pPr>
              <a:r>
                <a:rPr lang="en-US" sz="1200" dirty="0">
                  <a:solidFill>
                    <a:schemeClr val="bg1"/>
                  </a:solidFill>
                </a:rPr>
                <a:t>Exposes a lot of useful features by default</a:t>
              </a:r>
            </a:p>
            <a:p>
              <a:pPr marL="285750" indent="-285750">
                <a:buFont typeface="Arial"/>
                <a:buChar char="•"/>
              </a:pPr>
              <a:r>
                <a:rPr lang="en-US" sz="1200" dirty="0">
                  <a:solidFill>
                    <a:schemeClr val="bg1"/>
                  </a:solidFill>
                </a:rPr>
                <a:t>Gets out of the way quickly if you want to change defaults</a:t>
              </a:r>
            </a:p>
          </p:txBody>
        </p:sp>
      </p:grpSp>
      <p:sp>
        <p:nvSpPr>
          <p:cNvPr id="4" name="TextBox 3"/>
          <p:cNvSpPr txBox="1"/>
          <p:nvPr/>
        </p:nvSpPr>
        <p:spPr>
          <a:xfrm>
            <a:off x="-830385" y="3409462"/>
            <a:ext cx="184666" cy="369332"/>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7"/>
          <a:stretch>
            <a:fillRect/>
          </a:stretch>
        </p:blipFill>
        <p:spPr>
          <a:xfrm>
            <a:off x="4894386" y="1498028"/>
            <a:ext cx="3927544" cy="3119237"/>
          </a:xfrm>
          <a:prstGeom prst="rect">
            <a:avLst/>
          </a:prstGeom>
        </p:spPr>
      </p:pic>
    </p:spTree>
    <p:extLst>
      <p:ext uri="{BB962C8B-B14F-4D97-AF65-F5344CB8AC3E}">
        <p14:creationId xmlns:p14="http://schemas.microsoft.com/office/powerpoint/2010/main" val="1511168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7398673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a:stretch/>
        </p:blipFill>
        <p:spPr>
          <a:xfrm>
            <a:off x="4908900" y="2042171"/>
            <a:ext cx="914400" cy="914400"/>
          </a:xfrm>
          <a:prstGeom prst="rect">
            <a:avLst/>
          </a:prstGeom>
          <a:noFill/>
          <a:ln>
            <a:noFill/>
          </a:ln>
        </p:spPr>
      </p:pic>
      <p:pic>
        <p:nvPicPr>
          <p:cNvPr id="559" name="Shape 559"/>
          <p:cNvPicPr preferRelativeResize="0"/>
          <p:nvPr/>
        </p:nvPicPr>
        <p:blipFill rotWithShape="1">
          <a:blip r:embed="rId4">
            <a:alphaModFix/>
          </a:blip>
          <a:srcRect/>
          <a:stretch/>
        </p:blipFill>
        <p:spPr>
          <a:xfrm>
            <a:off x="7677252" y="2042171"/>
            <a:ext cx="914400" cy="914400"/>
          </a:xfrm>
          <a:prstGeom prst="rect">
            <a:avLst/>
          </a:prstGeom>
          <a:noFill/>
          <a:ln>
            <a:noFill/>
          </a:ln>
        </p:spPr>
      </p:pic>
      <p:pic>
        <p:nvPicPr>
          <p:cNvPr id="560" name="Shape 560"/>
          <p:cNvPicPr preferRelativeResize="0"/>
          <p:nvPr/>
        </p:nvPicPr>
        <p:blipFill rotWithShape="1">
          <a:blip r:embed="rId5">
            <a:alphaModFix/>
          </a:blip>
          <a:srcRect/>
          <a:stretch/>
        </p:blipFill>
        <p:spPr>
          <a:xfrm>
            <a:off x="6293076" y="2042171"/>
            <a:ext cx="914400" cy="914400"/>
          </a:xfrm>
          <a:prstGeom prst="rect">
            <a:avLst/>
          </a:prstGeom>
          <a:noFill/>
          <a:ln>
            <a:noFill/>
          </a:ln>
        </p:spPr>
      </p:pic>
      <p:pic>
        <p:nvPicPr>
          <p:cNvPr id="561" name="Shape 561"/>
          <p:cNvPicPr preferRelativeResize="0"/>
          <p:nvPr/>
        </p:nvPicPr>
        <p:blipFill rotWithShape="1">
          <a:blip r:embed="rId6">
            <a:alphaModFix/>
          </a:blip>
          <a:srcRect/>
          <a:stretch/>
        </p:blipFill>
        <p:spPr>
          <a:xfrm>
            <a:off x="3524723" y="2042171"/>
            <a:ext cx="914400" cy="914400"/>
          </a:xfrm>
          <a:prstGeom prst="rect">
            <a:avLst/>
          </a:prstGeom>
          <a:noFill/>
          <a:ln>
            <a:noFill/>
          </a:ln>
        </p:spPr>
      </p:pic>
      <p:pic>
        <p:nvPicPr>
          <p:cNvPr id="562" name="Shape 562"/>
          <p:cNvPicPr preferRelativeResize="0"/>
          <p:nvPr/>
        </p:nvPicPr>
        <p:blipFill rotWithShape="1">
          <a:blip r:embed="rId7">
            <a:alphaModFix/>
            <a:duotone>
              <a:schemeClr val="accent3">
                <a:shade val="45000"/>
                <a:satMod val="135000"/>
              </a:schemeClr>
              <a:prstClr val="white"/>
            </a:duotone>
          </a:blip>
          <a:srcRect/>
          <a:stretch/>
        </p:blipFill>
        <p:spPr>
          <a:xfrm>
            <a:off x="625166" y="1966264"/>
            <a:ext cx="1066199" cy="1066199"/>
          </a:xfrm>
          <a:prstGeom prst="rect">
            <a:avLst/>
          </a:prstGeom>
          <a:noFill/>
          <a:ln>
            <a:noFill/>
          </a:ln>
        </p:spPr>
      </p:pic>
      <p:pic>
        <p:nvPicPr>
          <p:cNvPr id="563" name="Shape 563"/>
          <p:cNvPicPr preferRelativeResize="0"/>
          <p:nvPr/>
        </p:nvPicPr>
        <p:blipFill rotWithShape="1">
          <a:blip r:embed="rId8">
            <a:alphaModFix/>
            <a:duotone>
              <a:schemeClr val="accent3">
                <a:shade val="45000"/>
                <a:satMod val="135000"/>
              </a:schemeClr>
              <a:prstClr val="white"/>
            </a:duotone>
          </a:blip>
          <a:srcRect/>
          <a:stretch/>
        </p:blipFill>
        <p:spPr>
          <a:xfrm>
            <a:off x="2161158" y="2052476"/>
            <a:ext cx="893699" cy="893699"/>
          </a:xfrm>
          <a:prstGeom prst="rect">
            <a:avLst/>
          </a:prstGeom>
          <a:noFill/>
          <a:ln>
            <a:noFill/>
          </a:ln>
        </p:spPr>
      </p:pic>
      <p:sp>
        <p:nvSpPr>
          <p:cNvPr id="564" name="Shape 564"/>
          <p:cNvSpPr txBox="1"/>
          <p:nvPr/>
        </p:nvSpPr>
        <p:spPr>
          <a:xfrm>
            <a:off x="884374"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core</a:t>
            </a:r>
          </a:p>
        </p:txBody>
      </p:sp>
      <p:sp>
        <p:nvSpPr>
          <p:cNvPr id="565" name="Shape 565"/>
          <p:cNvSpPr txBox="1"/>
          <p:nvPr/>
        </p:nvSpPr>
        <p:spPr>
          <a:xfrm>
            <a:off x="2338183"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boot</a:t>
            </a:r>
          </a:p>
        </p:txBody>
      </p:sp>
      <p:sp>
        <p:nvSpPr>
          <p:cNvPr id="566" name="Shape 566"/>
          <p:cNvSpPr txBox="1"/>
          <p:nvPr/>
        </p:nvSpPr>
        <p:spPr>
          <a:xfrm>
            <a:off x="3551608" y="3074259"/>
            <a:ext cx="8730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Cloud</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Services</a:t>
            </a:r>
          </a:p>
        </p:txBody>
      </p:sp>
      <p:sp>
        <p:nvSpPr>
          <p:cNvPr id="567" name="Shape 567"/>
          <p:cNvSpPr txBox="1"/>
          <p:nvPr/>
        </p:nvSpPr>
        <p:spPr>
          <a:xfrm>
            <a:off x="4937407" y="3082148"/>
            <a:ext cx="8514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Service</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Registry</a:t>
            </a:r>
          </a:p>
        </p:txBody>
      </p:sp>
      <p:sp>
        <p:nvSpPr>
          <p:cNvPr id="568" name="Shape 568"/>
          <p:cNvSpPr txBox="1"/>
          <p:nvPr/>
        </p:nvSpPr>
        <p:spPr>
          <a:xfrm>
            <a:off x="6384432" y="3082148"/>
            <a:ext cx="723299"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Config</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Server</a:t>
            </a:r>
          </a:p>
        </p:txBody>
      </p:sp>
      <p:sp>
        <p:nvSpPr>
          <p:cNvPr id="569" name="Shape 569"/>
          <p:cNvSpPr txBox="1"/>
          <p:nvPr/>
        </p:nvSpPr>
        <p:spPr>
          <a:xfrm>
            <a:off x="7730209" y="3082148"/>
            <a:ext cx="8133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Circuit</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Breaker</a:t>
            </a:r>
          </a:p>
        </p:txBody>
      </p:sp>
      <p:sp>
        <p:nvSpPr>
          <p:cNvPr id="570" name="Shape 570"/>
          <p:cNvSpPr/>
          <p:nvPr/>
        </p:nvSpPr>
        <p:spPr>
          <a:xfrm rot="-5400000">
            <a:off x="1670337" y="2657963"/>
            <a:ext cx="307499" cy="2366400"/>
          </a:xfrm>
          <a:prstGeom prst="leftBrace">
            <a:avLst>
              <a:gd name="adj1" fmla="val 8333"/>
              <a:gd name="adj2" fmla="val 50000"/>
            </a:avLst>
          </a:prstGeom>
          <a:noFill/>
          <a:ln w="1905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FF"/>
              </a:solidFill>
              <a:latin typeface="Arial"/>
              <a:ea typeface="Arial"/>
              <a:cs typeface="Arial"/>
              <a:sym typeface="Arial"/>
            </a:endParaRPr>
          </a:p>
        </p:txBody>
      </p:sp>
      <p:sp>
        <p:nvSpPr>
          <p:cNvPr id="571" name="Shape 571"/>
          <p:cNvSpPr/>
          <p:nvPr/>
        </p:nvSpPr>
        <p:spPr>
          <a:xfrm rot="-5400000">
            <a:off x="5907418" y="1336549"/>
            <a:ext cx="307499" cy="4982699"/>
          </a:xfrm>
          <a:prstGeom prst="leftBrace">
            <a:avLst>
              <a:gd name="adj1" fmla="val 8333"/>
              <a:gd name="adj2" fmla="val 50000"/>
            </a:avLst>
          </a:prstGeom>
          <a:no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FF"/>
              </a:solidFill>
              <a:latin typeface="Arial"/>
              <a:ea typeface="Arial"/>
              <a:cs typeface="Arial"/>
              <a:sym typeface="Arial"/>
            </a:endParaRPr>
          </a:p>
        </p:txBody>
      </p:sp>
      <p:sp>
        <p:nvSpPr>
          <p:cNvPr id="572" name="Shape 572"/>
          <p:cNvSpPr txBox="1"/>
          <p:nvPr/>
        </p:nvSpPr>
        <p:spPr>
          <a:xfrm>
            <a:off x="5200241" y="4109300"/>
            <a:ext cx="1730399"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FFFFFF"/>
                </a:solidFill>
                <a:latin typeface="Arial"/>
                <a:ea typeface="Arial"/>
                <a:cs typeface="Arial"/>
                <a:sym typeface="Arial"/>
              </a:rPr>
              <a:t>Ops + Platform</a:t>
            </a:r>
          </a:p>
        </p:txBody>
      </p:sp>
      <p:sp>
        <p:nvSpPr>
          <p:cNvPr id="573" name="Shape 573"/>
          <p:cNvSpPr txBox="1"/>
          <p:nvPr/>
        </p:nvSpPr>
        <p:spPr>
          <a:xfrm>
            <a:off x="1525766" y="4109300"/>
            <a:ext cx="6078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FFFFFF"/>
                </a:solidFill>
                <a:latin typeface="Arial"/>
                <a:ea typeface="Arial"/>
                <a:cs typeface="Arial"/>
                <a:sym typeface="Arial"/>
              </a:rPr>
              <a:t>Dev</a:t>
            </a:r>
          </a:p>
        </p:txBody>
      </p:sp>
      <p:sp>
        <p:nvSpPr>
          <p:cNvPr id="2" name="Title 1"/>
          <p:cNvSpPr>
            <a:spLocks noGrp="1"/>
          </p:cNvSpPr>
          <p:nvPr>
            <p:ph type="title"/>
          </p:nvPr>
        </p:nvSpPr>
        <p:spPr/>
        <p:txBody>
          <a:bodyPr/>
          <a:lstStyle/>
          <a:p>
            <a:pPr lvl="0"/>
            <a:r>
              <a:rPr lang="en-US" dirty="0">
                <a:solidFill>
                  <a:schemeClr val="accent1"/>
                </a:solidFill>
              </a:rPr>
              <a:t>Spring Cloud </a:t>
            </a:r>
            <a:r>
              <a:rPr lang="en-US" dirty="0" smtClean="0">
                <a:solidFill>
                  <a:schemeClr val="accent1"/>
                </a:solidFill>
              </a:rPr>
              <a:t>Services</a:t>
            </a:r>
            <a:r>
              <a:rPr lang="en-US" dirty="0">
                <a:solidFill>
                  <a:schemeClr val="accent1"/>
                </a:solidFill>
              </a:rPr>
              <a:t/>
            </a:r>
            <a:br>
              <a:rPr lang="en-US" dirty="0">
                <a:solidFill>
                  <a:schemeClr val="accent1"/>
                </a:solidFill>
              </a:rPr>
            </a:br>
            <a:endParaRPr lang="en-US" dirty="0">
              <a:solidFill>
                <a:schemeClr val="accent1"/>
              </a:solidFill>
            </a:endParaRPr>
          </a:p>
        </p:txBody>
      </p:sp>
      <p:sp>
        <p:nvSpPr>
          <p:cNvPr id="3" name="Text Placeholder 2"/>
          <p:cNvSpPr>
            <a:spLocks noGrp="1"/>
          </p:cNvSpPr>
          <p:nvPr>
            <p:ph type="body" sz="quarter" idx="13"/>
          </p:nvPr>
        </p:nvSpPr>
        <p:spPr/>
        <p:txBody>
          <a:bodyPr/>
          <a:lstStyle/>
          <a:p>
            <a:r>
              <a:rPr lang="en-US" dirty="0">
                <a:solidFill>
                  <a:schemeClr val="bg1"/>
                </a:solidFill>
              </a:rPr>
              <a:t>Rich, production ready library based on Netflix OSS for cloud native components, security and management.</a:t>
            </a:r>
          </a:p>
        </p:txBody>
      </p:sp>
    </p:spTree>
    <p:extLst>
      <p:ext uri="{BB962C8B-B14F-4D97-AF65-F5344CB8AC3E}">
        <p14:creationId xmlns:p14="http://schemas.microsoft.com/office/powerpoint/2010/main" val="39946858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19</a:t>
            </a:fld>
            <a:endParaRPr lang="en-US"/>
          </a:p>
        </p:txBody>
      </p:sp>
      <p:sp>
        <p:nvSpPr>
          <p:cNvPr id="15" name="TextBox 14"/>
          <p:cNvSpPr txBox="1"/>
          <p:nvPr/>
        </p:nvSpPr>
        <p:spPr>
          <a:xfrm>
            <a:off x="6535815" y="989098"/>
            <a:ext cx="1530487"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23" name="TextBox 22"/>
          <p:cNvSpPr txBox="1"/>
          <p:nvPr/>
        </p:nvSpPr>
        <p:spPr>
          <a:xfrm>
            <a:off x="1269657" y="1069140"/>
            <a:ext cx="54954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sp>
        <p:nvSpPr>
          <p:cNvPr id="24" name="TextBox 23"/>
          <p:cNvSpPr txBox="1"/>
          <p:nvPr/>
        </p:nvSpPr>
        <p:spPr>
          <a:xfrm>
            <a:off x="1871176" y="1078599"/>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27" name="Picture 26"/>
          <p:cNvPicPr>
            <a:picLocks noChangeAspect="1"/>
          </p:cNvPicPr>
          <p:nvPr/>
        </p:nvPicPr>
        <p:blipFill>
          <a:blip r:embed="rId3"/>
          <a:stretch>
            <a:fillRect/>
          </a:stretch>
        </p:blipFill>
        <p:spPr>
          <a:xfrm>
            <a:off x="1443496" y="515698"/>
            <a:ext cx="206707" cy="553442"/>
          </a:xfrm>
          <a:prstGeom prst="rect">
            <a:avLst/>
          </a:prstGeom>
        </p:spPr>
      </p:pic>
      <p:pic>
        <p:nvPicPr>
          <p:cNvPr id="28" name="Picture 27"/>
          <p:cNvPicPr>
            <a:picLocks noChangeAspect="1"/>
          </p:cNvPicPr>
          <p:nvPr/>
        </p:nvPicPr>
        <p:blipFill>
          <a:blip r:embed="rId4"/>
          <a:stretch>
            <a:fillRect/>
          </a:stretch>
        </p:blipFill>
        <p:spPr>
          <a:xfrm>
            <a:off x="2162226" y="528224"/>
            <a:ext cx="203087" cy="543749"/>
          </a:xfrm>
          <a:prstGeom prst="rect">
            <a:avLst/>
          </a:prstGeom>
        </p:spPr>
      </p:pic>
      <p:pic>
        <p:nvPicPr>
          <p:cNvPr id="31" name="Picture 30"/>
          <p:cNvPicPr>
            <a:picLocks noChangeAspect="1"/>
          </p:cNvPicPr>
          <p:nvPr/>
        </p:nvPicPr>
        <p:blipFill>
          <a:blip r:embed="rId5"/>
          <a:stretch>
            <a:fillRect/>
          </a:stretch>
        </p:blipFill>
        <p:spPr>
          <a:xfrm>
            <a:off x="6964473" y="325749"/>
            <a:ext cx="752850" cy="752850"/>
          </a:xfrm>
          <a:prstGeom prst="rect">
            <a:avLst/>
          </a:prstGeom>
        </p:spPr>
      </p:pic>
      <p:sp>
        <p:nvSpPr>
          <p:cNvPr id="46" name="Rectangle 45"/>
          <p:cNvSpPr/>
          <p:nvPr/>
        </p:nvSpPr>
        <p:spPr>
          <a:xfrm>
            <a:off x="3096275" y="51569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sp>
        <p:nvSpPr>
          <p:cNvPr id="48" name="Rounded Rectangle 47"/>
          <p:cNvSpPr/>
          <p:nvPr/>
        </p:nvSpPr>
        <p:spPr>
          <a:xfrm>
            <a:off x="401720" y="308957"/>
            <a:ext cx="8429651" cy="1108195"/>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194597" y="1623114"/>
            <a:ext cx="8751386" cy="3238349"/>
            <a:chOff x="1385652" y="1909981"/>
            <a:chExt cx="6874428" cy="2415959"/>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17" name="Shape 3787"/>
            <p:cNvSpPr/>
            <p:nvPr/>
          </p:nvSpPr>
          <p:spPr>
            <a:xfrm>
              <a:off x="6071878" y="3535893"/>
              <a:ext cx="2188202"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6">
              <a:alphaModFix/>
            </a:blip>
            <a:srcRect/>
            <a:stretch/>
          </p:blipFill>
          <p:spPr>
            <a:xfrm>
              <a:off x="6363546" y="2720797"/>
              <a:ext cx="465525" cy="465525"/>
            </a:xfrm>
            <a:prstGeom prst="rect">
              <a:avLst/>
            </a:prstGeom>
            <a:noFill/>
            <a:ln>
              <a:noFill/>
            </a:ln>
          </p:spPr>
        </p:pic>
        <p:sp>
          <p:nvSpPr>
            <p:cNvPr id="20" name="Shape 3791"/>
            <p:cNvSpPr/>
            <p:nvPr/>
          </p:nvSpPr>
          <p:spPr>
            <a:xfrm>
              <a:off x="5205969" y="2060520"/>
              <a:ext cx="1406727"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87466" y="1909981"/>
              <a:ext cx="704699" cy="961425"/>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296395" y="2060520"/>
              <a:ext cx="1378586"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3948557" y="3466005"/>
              <a:ext cx="929861"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1600" b="1" dirty="0">
                  <a:solidFill>
                    <a:srgbClr val="5A5A5A"/>
                  </a:solidFill>
                </a:rPr>
                <a:t>APPLICATION</a:t>
              </a: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608011" y="2780511"/>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APM </a:t>
              </a:r>
              <a:r>
                <a:rPr lang="en-US" sz="1600" dirty="0" smtClean="0">
                  <a:solidFill>
                    <a:schemeClr val="lt1"/>
                  </a:solidFill>
                </a:rPr>
                <a:t>&amp; Tracing</a:t>
              </a:r>
              <a:endParaRPr lang="en-US" sz="1600" dirty="0">
                <a:solidFill>
                  <a:schemeClr val="lt1"/>
                </a:solidFill>
              </a:endParaRP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817346" y="2043628"/>
              <a:ext cx="11229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840789" y="2064155"/>
              <a:ext cx="107502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77646" y="1922922"/>
              <a:ext cx="720899" cy="5766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105014" y="19120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Mobile Services</a:t>
              </a:r>
              <a:endParaRPr lang="en-US" sz="1600"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1" y="2043628"/>
              <a:ext cx="1136006"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15342" y="2068361"/>
              <a:ext cx="1211475"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Networking &amp; Load Balancing</a:t>
              </a:r>
              <a:endParaRPr lang="en-US" sz="1600"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Auto-Scaling</a:t>
              </a:r>
              <a:endParaRPr lang="en-US" sz="1600" dirty="0">
                <a:solidFill>
                  <a:schemeClr val="lt1"/>
                </a:solidFill>
              </a:endParaRP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794099" y="3530121"/>
              <a:ext cx="720899" cy="5766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797457" y="35444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Full Stack CI/CD platform</a:t>
              </a:r>
            </a:p>
          </p:txBody>
        </p:sp>
        <p:pic>
          <p:nvPicPr>
            <p:cNvPr id="61" name="Shape 3821"/>
            <p:cNvPicPr preferRelativeResize="0"/>
            <p:nvPr/>
          </p:nvPicPr>
          <p:blipFill rotWithShape="1">
            <a:blip r:embed="rId7">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8">
              <a:alphaModFix/>
            </a:blip>
            <a:srcRect/>
            <a:stretch/>
          </p:blipFill>
          <p:spPr>
            <a:xfrm>
              <a:off x="2323444" y="2102114"/>
              <a:ext cx="465525" cy="465525"/>
            </a:xfrm>
            <a:prstGeom prst="rect">
              <a:avLst/>
            </a:prstGeom>
            <a:noFill/>
            <a:ln>
              <a:noFill/>
            </a:ln>
          </p:spPr>
        </p:pic>
        <p:pic>
          <p:nvPicPr>
            <p:cNvPr id="63" name="Shape 3823"/>
            <p:cNvPicPr preferRelativeResize="0"/>
            <p:nvPr/>
          </p:nvPicPr>
          <p:blipFill rotWithShape="1">
            <a:blip r:embed="rId9">
              <a:alphaModFix/>
            </a:blip>
            <a:srcRect/>
            <a:stretch/>
          </p:blipFill>
          <p:spPr>
            <a:xfrm>
              <a:off x="4197701" y="2321846"/>
              <a:ext cx="465525" cy="465525"/>
            </a:xfrm>
            <a:prstGeom prst="rect">
              <a:avLst/>
            </a:prstGeom>
            <a:noFill/>
            <a:ln>
              <a:noFill/>
            </a:ln>
          </p:spPr>
        </p:pic>
        <p:pic>
          <p:nvPicPr>
            <p:cNvPr id="64" name="Shape 3824"/>
            <p:cNvPicPr preferRelativeResize="0"/>
            <p:nvPr/>
          </p:nvPicPr>
          <p:blipFill rotWithShape="1">
            <a:blip r:embed="rId10">
              <a:alphaModFix/>
            </a:blip>
            <a:srcRect/>
            <a:stretch/>
          </p:blipFill>
          <p:spPr>
            <a:xfrm>
              <a:off x="1836271" y="3587421"/>
              <a:ext cx="460125" cy="460125"/>
            </a:xfrm>
            <a:prstGeom prst="rect">
              <a:avLst/>
            </a:prstGeom>
            <a:noFill/>
            <a:ln>
              <a:noFill/>
            </a:ln>
          </p:spPr>
        </p:pic>
        <p:pic>
          <p:nvPicPr>
            <p:cNvPr id="65" name="Shape 2860"/>
            <p:cNvPicPr preferRelativeResize="0"/>
            <p:nvPr/>
          </p:nvPicPr>
          <p:blipFill rotWithShape="1">
            <a:blip r:embed="rId11">
              <a:alphaModFix/>
            </a:blip>
            <a:srcRect l="18484" r="17020"/>
            <a:stretch/>
          </p:blipFill>
          <p:spPr>
            <a:xfrm>
              <a:off x="6612696" y="3626828"/>
              <a:ext cx="386550" cy="385424"/>
            </a:xfrm>
            <a:prstGeom prst="rect">
              <a:avLst/>
            </a:prstGeom>
            <a:noFill/>
            <a:ln>
              <a:noFill/>
            </a:ln>
          </p:spPr>
        </p:pic>
        <p:pic>
          <p:nvPicPr>
            <p:cNvPr id="66" name="Shape 2861"/>
            <p:cNvPicPr preferRelativeResize="0"/>
            <p:nvPr/>
          </p:nvPicPr>
          <p:blipFill rotWithShape="1">
            <a:blip r:embed="rId12">
              <a:alphaModFix/>
            </a:blip>
            <a:srcRect/>
            <a:stretch/>
          </p:blipFill>
          <p:spPr>
            <a:xfrm>
              <a:off x="7092968" y="3647517"/>
              <a:ext cx="274500" cy="379799"/>
            </a:xfrm>
            <a:prstGeom prst="rect">
              <a:avLst/>
            </a:prstGeom>
            <a:noFill/>
            <a:ln>
              <a:noFill/>
            </a:ln>
          </p:spPr>
        </p:pic>
        <p:pic>
          <p:nvPicPr>
            <p:cNvPr id="67" name="Shape 2862"/>
            <p:cNvPicPr preferRelativeResize="0"/>
            <p:nvPr/>
          </p:nvPicPr>
          <p:blipFill rotWithShape="1">
            <a:blip r:embed="rId13">
              <a:alphaModFix/>
            </a:blip>
            <a:srcRect/>
            <a:stretch/>
          </p:blipFill>
          <p:spPr>
            <a:xfrm>
              <a:off x="7438139" y="3759777"/>
              <a:ext cx="738224" cy="139275"/>
            </a:xfrm>
            <a:prstGeom prst="rect">
              <a:avLst/>
            </a:prstGeom>
            <a:noFill/>
            <a:ln>
              <a:noFill/>
            </a:ln>
          </p:spPr>
        </p:pic>
        <p:pic>
          <p:nvPicPr>
            <p:cNvPr id="68" name="Shape 621"/>
            <p:cNvPicPr preferRelativeResize="0"/>
            <p:nvPr/>
          </p:nvPicPr>
          <p:blipFill rotWithShape="1">
            <a:blip r:embed="rId14">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6126817" y="2107459"/>
              <a:ext cx="439247" cy="415577"/>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2" name="Shape 3807"/>
          <p:cNvSpPr/>
          <p:nvPr/>
        </p:nvSpPr>
        <p:spPr>
          <a:xfrm>
            <a:off x="1443496" y="3813987"/>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447375" y="3833704"/>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Tree>
    <p:extLst>
      <p:ext uri="{BB962C8B-B14F-4D97-AF65-F5344CB8AC3E}">
        <p14:creationId xmlns:p14="http://schemas.microsoft.com/office/powerpoint/2010/main" val="28901201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dirty="0" smtClean="0">
                <a:solidFill>
                  <a:schemeClr val="accent1"/>
                </a:solidFill>
                <a:sym typeface="Arial"/>
              </a:rPr>
              <a:t>Agenda</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624362"/>
            <a:ext cx="8551408" cy="3848609"/>
          </a:xfrm>
        </p:spPr>
        <p:txBody>
          <a:bodyPr/>
          <a:lstStyle/>
          <a:p>
            <a:pPr marL="514350" lvl="0" indent="-514350">
              <a:buClr>
                <a:srgbClr val="008774"/>
              </a:buClr>
              <a:buFont typeface="+mj-lt"/>
              <a:buAutoNum type="arabicPeriod"/>
            </a:pPr>
            <a:endParaRPr lang="en-US" sz="2800" dirty="0" smtClean="0">
              <a:solidFill>
                <a:schemeClr val="accent6"/>
              </a:solidFill>
              <a:sym typeface="Arial"/>
            </a:endParaRPr>
          </a:p>
          <a:p>
            <a:pPr marL="514350" lvl="0" indent="-514350">
              <a:buClr>
                <a:srgbClr val="008774"/>
              </a:buClr>
              <a:buFont typeface="+mj-lt"/>
              <a:buAutoNum type="arabicPeriod"/>
            </a:pPr>
            <a:r>
              <a:rPr lang="en-US" sz="2800" dirty="0" smtClean="0">
                <a:solidFill>
                  <a:schemeClr val="accent6"/>
                </a:solidFill>
                <a:sym typeface="Arial"/>
              </a:rPr>
              <a:t>Why?</a:t>
            </a:r>
          </a:p>
          <a:p>
            <a:pPr marL="514350" lvl="0" indent="-514350">
              <a:buClr>
                <a:srgbClr val="008774"/>
              </a:buClr>
              <a:buFont typeface="+mj-lt"/>
              <a:buAutoNum type="arabicPeriod"/>
            </a:pPr>
            <a:r>
              <a:rPr lang="en-US" sz="2800" dirty="0" smtClean="0">
                <a:solidFill>
                  <a:schemeClr val="accent6"/>
                </a:solidFill>
                <a:sym typeface="Arial"/>
              </a:rPr>
              <a:t>What?</a:t>
            </a:r>
          </a:p>
          <a:p>
            <a:pPr marL="514350" lvl="0" indent="-514350">
              <a:buClr>
                <a:srgbClr val="008774"/>
              </a:buClr>
              <a:buFont typeface="+mj-lt"/>
              <a:buAutoNum type="arabicPeriod"/>
            </a:pPr>
            <a:r>
              <a:rPr lang="en-US" sz="2800" dirty="0" smtClean="0">
                <a:solidFill>
                  <a:schemeClr val="accent6"/>
                </a:solidFill>
                <a:sym typeface="Arial"/>
              </a:rPr>
              <a:t>How?</a:t>
            </a:r>
            <a:endParaRPr lang="en-US" sz="2800" dirty="0">
              <a:solidFill>
                <a:schemeClr val="accent6"/>
              </a:solidFill>
              <a:sym typeface="Arial"/>
            </a:endParaRPr>
          </a:p>
        </p:txBody>
      </p:sp>
    </p:spTree>
    <p:extLst>
      <p:ext uri="{BB962C8B-B14F-4D97-AF65-F5344CB8AC3E}">
        <p14:creationId xmlns:p14="http://schemas.microsoft.com/office/powerpoint/2010/main" val="20195031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20</a:t>
            </a:fld>
            <a:endParaRPr lang="en-US"/>
          </a:p>
        </p:txBody>
      </p:sp>
      <p:sp>
        <p:nvSpPr>
          <p:cNvPr id="7" name="Rectangle 6"/>
          <p:cNvSpPr/>
          <p:nvPr/>
        </p:nvSpPr>
        <p:spPr>
          <a:xfrm>
            <a:off x="2549211" y="300771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8" name="Rectangle 7"/>
          <p:cNvSpPr/>
          <p:nvPr/>
        </p:nvSpPr>
        <p:spPr>
          <a:xfrm>
            <a:off x="2549211" y="398620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a:t>
            </a:r>
            <a:endParaRPr lang="en-US" sz="1600" kern="0" dirty="0">
              <a:solidFill>
                <a:srgbClr val="FFFFFF"/>
              </a:solidFill>
              <a:latin typeface="Arial"/>
              <a:sym typeface="Arial"/>
              <a:rtl val="0"/>
            </a:endParaRPr>
          </a:p>
        </p:txBody>
      </p:sp>
      <p:sp>
        <p:nvSpPr>
          <p:cNvPr id="15" name="TextBox 14"/>
          <p:cNvSpPr txBox="1"/>
          <p:nvPr/>
        </p:nvSpPr>
        <p:spPr>
          <a:xfrm>
            <a:off x="6029533" y="3494280"/>
            <a:ext cx="766155"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BOSH</a:t>
            </a:r>
            <a:endParaRPr lang="en-US" sz="1600" kern="0" dirty="0">
              <a:solidFill>
                <a:srgbClr val="FFFFFF"/>
              </a:solidFill>
              <a:latin typeface="Arial"/>
              <a:ea typeface="Arial"/>
              <a:cs typeface="Arial"/>
              <a:sym typeface="Arial"/>
              <a:rtl val="0"/>
            </a:endParaRPr>
          </a:p>
        </p:txBody>
      </p:sp>
      <p:pic>
        <p:nvPicPr>
          <p:cNvPr id="29" name="Picture 28"/>
          <p:cNvPicPr>
            <a:picLocks noChangeAspect="1"/>
          </p:cNvPicPr>
          <p:nvPr/>
        </p:nvPicPr>
        <p:blipFill rotWithShape="1">
          <a:blip r:embed="rId3"/>
          <a:srcRect l="47903" r="18554" b="23845"/>
          <a:stretch/>
        </p:blipFill>
        <p:spPr>
          <a:xfrm>
            <a:off x="6044350" y="3073887"/>
            <a:ext cx="711194" cy="458491"/>
          </a:xfrm>
          <a:prstGeom prst="rect">
            <a:avLst/>
          </a:prstGeom>
        </p:spPr>
      </p:pic>
      <p:sp>
        <p:nvSpPr>
          <p:cNvPr id="45" name="TextBox 44"/>
          <p:cNvSpPr txBox="1"/>
          <p:nvPr/>
        </p:nvSpPr>
        <p:spPr>
          <a:xfrm>
            <a:off x="1035717" y="4497848"/>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46" name="Picture 45"/>
          <p:cNvPicPr>
            <a:picLocks noChangeAspect="1"/>
          </p:cNvPicPr>
          <p:nvPr/>
        </p:nvPicPr>
        <p:blipFill>
          <a:blip r:embed="rId4"/>
          <a:stretch>
            <a:fillRect/>
          </a:stretch>
        </p:blipFill>
        <p:spPr>
          <a:xfrm>
            <a:off x="1337256" y="3972673"/>
            <a:ext cx="203087" cy="543749"/>
          </a:xfrm>
          <a:prstGeom prst="rect">
            <a:avLst/>
          </a:prstGeom>
        </p:spPr>
      </p:pic>
      <p:sp>
        <p:nvSpPr>
          <p:cNvPr id="47" name="TextBox 46"/>
          <p:cNvSpPr txBox="1"/>
          <p:nvPr/>
        </p:nvSpPr>
        <p:spPr>
          <a:xfrm>
            <a:off x="1035717" y="3583694"/>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48" name="Picture 47"/>
          <p:cNvPicPr>
            <a:picLocks noChangeAspect="1"/>
          </p:cNvPicPr>
          <p:nvPr/>
        </p:nvPicPr>
        <p:blipFill>
          <a:blip r:embed="rId4"/>
          <a:stretch>
            <a:fillRect/>
          </a:stretch>
        </p:blipFill>
        <p:spPr>
          <a:xfrm>
            <a:off x="1337256" y="3058519"/>
            <a:ext cx="203087" cy="543749"/>
          </a:xfrm>
          <a:prstGeom prst="rect">
            <a:avLst/>
          </a:prstGeom>
        </p:spPr>
      </p:pic>
      <p:sp>
        <p:nvSpPr>
          <p:cNvPr id="43" name="Rounded Rectangle 42"/>
          <p:cNvSpPr/>
          <p:nvPr/>
        </p:nvSpPr>
        <p:spPr>
          <a:xfrm>
            <a:off x="401720" y="2885098"/>
            <a:ext cx="8429651" cy="1951304"/>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731521" y="71120"/>
            <a:ext cx="7326144" cy="2692399"/>
            <a:chOff x="1345764" y="244063"/>
            <a:chExt cx="5965303" cy="2321860"/>
          </a:xfrm>
        </p:grpSpPr>
        <p:grpSp>
          <p:nvGrpSpPr>
            <p:cNvPr id="5" name="Group 4"/>
            <p:cNvGrpSpPr/>
            <p:nvPr/>
          </p:nvGrpSpPr>
          <p:grpSpPr>
            <a:xfrm>
              <a:off x="5963186" y="1243397"/>
              <a:ext cx="1222980" cy="559799"/>
              <a:chOff x="7092395" y="1232129"/>
              <a:chExt cx="1222980" cy="559799"/>
            </a:xfrm>
          </p:grpSpPr>
          <p:sp>
            <p:nvSpPr>
              <p:cNvPr id="82" name="Shape 3787"/>
              <p:cNvSpPr/>
              <p:nvPr/>
            </p:nvSpPr>
            <p:spPr>
              <a:xfrm>
                <a:off x="7092395" y="1232129"/>
                <a:ext cx="1222980"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 name="Oval 2"/>
              <p:cNvSpPr/>
              <p:nvPr/>
            </p:nvSpPr>
            <p:spPr>
              <a:xfrm>
                <a:off x="7840963" y="1276584"/>
                <a:ext cx="463835" cy="463835"/>
              </a:xfrm>
              <a:prstGeom prst="ellipse">
                <a:avLst/>
              </a:prstGeom>
              <a:solidFill>
                <a:srgbClr val="0087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an 3"/>
              <p:cNvSpPr/>
              <p:nvPr/>
            </p:nvSpPr>
            <p:spPr>
              <a:xfrm>
                <a:off x="7958929" y="1350809"/>
                <a:ext cx="237575" cy="293117"/>
              </a:xfrm>
              <a:prstGeom prst="can">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9" name="Shape 3798"/>
            <p:cNvSpPr/>
            <p:nvPr/>
          </p:nvSpPr>
          <p:spPr>
            <a:xfrm>
              <a:off x="4047931" y="244063"/>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24" name="Shape 3795"/>
            <p:cNvSpPr/>
            <p:nvPr/>
          </p:nvSpPr>
          <p:spPr>
            <a:xfrm>
              <a:off x="1345764" y="1904164"/>
              <a:ext cx="1658001"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5"/>
            <p:cNvSpPr/>
            <p:nvPr/>
          </p:nvSpPr>
          <p:spPr>
            <a:xfrm>
              <a:off x="2123940" y="1196771"/>
              <a:ext cx="1016099"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87"/>
            <p:cNvSpPr/>
            <p:nvPr/>
          </p:nvSpPr>
          <p:spPr>
            <a:xfrm>
              <a:off x="6190416" y="525323"/>
              <a:ext cx="1120651" cy="559799"/>
            </a:xfrm>
            <a:prstGeom prst="roundRect">
              <a:avLst>
                <a:gd name="adj" fmla="val 50000"/>
              </a:avLst>
            </a:prstGeom>
            <a:solidFill>
              <a:schemeClr val="bg1">
                <a:lumMod val="50000"/>
              </a:schemeClr>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7" name="Shape 3795"/>
            <p:cNvSpPr/>
            <p:nvPr/>
          </p:nvSpPr>
          <p:spPr>
            <a:xfrm>
              <a:off x="1919784" y="525323"/>
              <a:ext cx="1016099"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8" name="Shape 3799"/>
            <p:cNvSpPr txBox="1"/>
            <p:nvPr/>
          </p:nvSpPr>
          <p:spPr>
            <a:xfrm>
              <a:off x="4085678" y="396821"/>
              <a:ext cx="953208"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1600" b="1" dirty="0">
                  <a:solidFill>
                    <a:srgbClr val="5A5A5A"/>
                  </a:solidFill>
                </a:rPr>
                <a:t>APPLICATION</a:t>
              </a:r>
            </a:p>
          </p:txBody>
        </p:sp>
        <p:sp>
          <p:nvSpPr>
            <p:cNvPr id="33" name="Shape 3800"/>
            <p:cNvSpPr/>
            <p:nvPr/>
          </p:nvSpPr>
          <p:spPr>
            <a:xfrm rot="10800000">
              <a:off x="2840268" y="66126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41" name="Shape 3818"/>
            <p:cNvSpPr/>
            <p:nvPr/>
          </p:nvSpPr>
          <p:spPr>
            <a:xfrm>
              <a:off x="5137654" y="66115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42" name="Shape 3819"/>
            <p:cNvSpPr/>
            <p:nvPr/>
          </p:nvSpPr>
          <p:spPr>
            <a:xfrm>
              <a:off x="5912636" y="519551"/>
              <a:ext cx="799118" cy="576675"/>
            </a:xfrm>
            <a:prstGeom prst="roundRect">
              <a:avLst>
                <a:gd name="adj" fmla="val 10000"/>
              </a:avLst>
            </a:prstGeom>
            <a:solidFill>
              <a:srgbClr val="33928A"/>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50" name="Shape 3803"/>
            <p:cNvSpPr/>
            <p:nvPr/>
          </p:nvSpPr>
          <p:spPr>
            <a:xfrm rot="9000012" flipV="1">
              <a:off x="3000419" y="1164904"/>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51" name="Shape 3806"/>
            <p:cNvSpPr/>
            <p:nvPr/>
          </p:nvSpPr>
          <p:spPr>
            <a:xfrm rot="7199988" flipV="1">
              <a:off x="3420932" y="1585300"/>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52" name="Shape 3809"/>
            <p:cNvSpPr/>
            <p:nvPr/>
          </p:nvSpPr>
          <p:spPr>
            <a:xfrm rot="5400000" flipV="1">
              <a:off x="3995196" y="1739288"/>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3" name="Shape 3812"/>
            <p:cNvSpPr/>
            <p:nvPr/>
          </p:nvSpPr>
          <p:spPr>
            <a:xfrm rot="3600012" flipV="1">
              <a:off x="4569626" y="1585356"/>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4" name="Shape 3815"/>
            <p:cNvSpPr/>
            <p:nvPr/>
          </p:nvSpPr>
          <p:spPr>
            <a:xfrm rot="1799988" flipV="1">
              <a:off x="4990021" y="1164842"/>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5" name="Shape 3804"/>
            <p:cNvSpPr/>
            <p:nvPr/>
          </p:nvSpPr>
          <p:spPr>
            <a:xfrm>
              <a:off x="5193131" y="189459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56" name="Shape 3813"/>
            <p:cNvSpPr/>
            <p:nvPr/>
          </p:nvSpPr>
          <p:spPr>
            <a:xfrm>
              <a:off x="5659663" y="1239130"/>
              <a:ext cx="9738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8" name="Shape 3804"/>
            <p:cNvSpPr/>
            <p:nvPr/>
          </p:nvSpPr>
          <p:spPr>
            <a:xfrm>
              <a:off x="4124547" y="1989248"/>
              <a:ext cx="953208"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59" name="Shape 3804"/>
            <p:cNvSpPr/>
            <p:nvPr/>
          </p:nvSpPr>
          <p:spPr>
            <a:xfrm>
              <a:off x="2686630" y="1881223"/>
              <a:ext cx="1289517"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60" name="Shape 3804"/>
            <p:cNvSpPr/>
            <p:nvPr/>
          </p:nvSpPr>
          <p:spPr>
            <a:xfrm>
              <a:off x="2770584" y="1180418"/>
              <a:ext cx="809698"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Language Agnostic</a:t>
              </a:r>
            </a:p>
          </p:txBody>
        </p:sp>
        <p:sp>
          <p:nvSpPr>
            <p:cNvPr id="61" name="Shape 3808"/>
            <p:cNvSpPr txBox="1"/>
            <p:nvPr/>
          </p:nvSpPr>
          <p:spPr>
            <a:xfrm>
              <a:off x="5205365" y="1928340"/>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Cloud Agnostic</a:t>
              </a:r>
              <a:endParaRPr lang="en-US" sz="1600" dirty="0">
                <a:solidFill>
                  <a:schemeClr val="lt1"/>
                </a:solidFill>
              </a:endParaRPr>
            </a:p>
          </p:txBody>
        </p:sp>
        <p:sp>
          <p:nvSpPr>
            <p:cNvPr id="62" name="Shape 3808"/>
            <p:cNvSpPr txBox="1"/>
            <p:nvPr/>
          </p:nvSpPr>
          <p:spPr>
            <a:xfrm>
              <a:off x="4184794" y="2022998"/>
              <a:ext cx="854092"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Day 2 Operations</a:t>
              </a:r>
            </a:p>
          </p:txBody>
        </p:sp>
        <p:sp>
          <p:nvSpPr>
            <p:cNvPr id="63" name="Shape 3808"/>
            <p:cNvSpPr txBox="1"/>
            <p:nvPr/>
          </p:nvSpPr>
          <p:spPr>
            <a:xfrm>
              <a:off x="5684831" y="1243109"/>
              <a:ext cx="913182"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Integrated Data Services</a:t>
              </a:r>
            </a:p>
          </p:txBody>
        </p:sp>
        <p:sp>
          <p:nvSpPr>
            <p:cNvPr id="67" name="Shape 3808"/>
            <p:cNvSpPr txBox="1"/>
            <p:nvPr/>
          </p:nvSpPr>
          <p:spPr>
            <a:xfrm>
              <a:off x="2761700" y="1890933"/>
              <a:ext cx="1198033"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Growing ISV </a:t>
              </a:r>
              <a:r>
                <a:rPr lang="en-US" sz="1600" dirty="0" smtClean="0">
                  <a:solidFill>
                    <a:schemeClr val="lt1"/>
                  </a:solidFill>
                </a:rPr>
                <a:t>&amp; Partner </a:t>
              </a:r>
              <a:r>
                <a:rPr lang="en-US" sz="1600" dirty="0">
                  <a:solidFill>
                    <a:schemeClr val="lt1"/>
                  </a:solidFill>
                </a:rPr>
                <a:t>Ecosystem</a:t>
              </a:r>
            </a:p>
          </p:txBody>
        </p:sp>
        <p:pic>
          <p:nvPicPr>
            <p:cNvPr id="68" name="Picture 67"/>
            <p:cNvPicPr>
              <a:picLocks noChangeAspect="1"/>
            </p:cNvPicPr>
            <p:nvPr/>
          </p:nvPicPr>
          <p:blipFill>
            <a:blip r:embed="rId5"/>
            <a:stretch>
              <a:fillRect/>
            </a:stretch>
          </p:blipFill>
          <p:spPr>
            <a:xfrm>
              <a:off x="1540936" y="1964921"/>
              <a:ext cx="421899" cy="434880"/>
            </a:xfrm>
            <a:prstGeom prst="rect">
              <a:avLst/>
            </a:prstGeom>
          </p:spPr>
        </p:pic>
        <p:pic>
          <p:nvPicPr>
            <p:cNvPr id="69" name="Picture 68"/>
            <p:cNvPicPr>
              <a:picLocks noChangeAspect="1"/>
            </p:cNvPicPr>
            <p:nvPr/>
          </p:nvPicPr>
          <p:blipFill>
            <a:blip r:embed="rId6"/>
            <a:stretch>
              <a:fillRect/>
            </a:stretch>
          </p:blipFill>
          <p:spPr>
            <a:xfrm>
              <a:off x="2040668" y="2047755"/>
              <a:ext cx="661409" cy="327589"/>
            </a:xfrm>
            <a:prstGeom prst="rect">
              <a:avLst/>
            </a:prstGeom>
          </p:spPr>
        </p:pic>
        <p:pic>
          <p:nvPicPr>
            <p:cNvPr id="70" name="Shape 2040"/>
            <p:cNvPicPr preferRelativeResize="0"/>
            <p:nvPr/>
          </p:nvPicPr>
          <p:blipFill rotWithShape="1">
            <a:blip r:embed="rId7">
              <a:alphaModFix/>
            </a:blip>
            <a:srcRect l="17937" t="8362" r="24899" b="5600"/>
            <a:stretch/>
          </p:blipFill>
          <p:spPr>
            <a:xfrm>
              <a:off x="2113890" y="1308045"/>
              <a:ext cx="368288" cy="367070"/>
            </a:xfrm>
            <a:prstGeom prst="rect">
              <a:avLst/>
            </a:prstGeom>
            <a:noFill/>
            <a:ln>
              <a:noFill/>
            </a:ln>
          </p:spPr>
        </p:pic>
        <p:pic>
          <p:nvPicPr>
            <p:cNvPr id="71" name="Shape 2044"/>
            <p:cNvPicPr preferRelativeResize="0"/>
            <p:nvPr/>
          </p:nvPicPr>
          <p:blipFill rotWithShape="1">
            <a:blip r:embed="rId8">
              <a:alphaModFix/>
            </a:blip>
            <a:srcRect/>
            <a:stretch/>
          </p:blipFill>
          <p:spPr>
            <a:xfrm>
              <a:off x="2421753" y="1351970"/>
              <a:ext cx="339947" cy="301725"/>
            </a:xfrm>
            <a:prstGeom prst="rect">
              <a:avLst/>
            </a:prstGeom>
            <a:noFill/>
            <a:ln>
              <a:noFill/>
            </a:ln>
          </p:spPr>
        </p:pic>
        <p:pic>
          <p:nvPicPr>
            <p:cNvPr id="80" name="Shape 3792"/>
            <p:cNvPicPr preferRelativeResize="0"/>
            <p:nvPr/>
          </p:nvPicPr>
          <p:blipFill rotWithShape="1">
            <a:blip r:embed="rId9">
              <a:alphaModFix/>
            </a:blip>
            <a:srcRect/>
            <a:stretch/>
          </p:blipFill>
          <p:spPr>
            <a:xfrm>
              <a:off x="6762706" y="567082"/>
              <a:ext cx="465525" cy="465525"/>
            </a:xfrm>
            <a:prstGeom prst="rect">
              <a:avLst/>
            </a:prstGeom>
            <a:noFill/>
            <a:ln>
              <a:noFill/>
            </a:ln>
          </p:spPr>
        </p:pic>
        <p:sp>
          <p:nvSpPr>
            <p:cNvPr id="81" name="Shape 3814"/>
            <p:cNvSpPr txBox="1"/>
            <p:nvPr/>
          </p:nvSpPr>
          <p:spPr>
            <a:xfrm>
              <a:off x="5914867" y="534064"/>
              <a:ext cx="775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Security </a:t>
              </a:r>
              <a:r>
                <a:rPr lang="en-US" sz="1600" dirty="0" smtClean="0">
                  <a:solidFill>
                    <a:schemeClr val="lt1"/>
                  </a:solidFill>
                </a:rPr>
                <a:t>&amp; Isolation</a:t>
              </a:r>
              <a:endParaRPr lang="en-US" sz="1600" dirty="0">
                <a:solidFill>
                  <a:schemeClr val="lt1"/>
                </a:solidFill>
              </a:endParaRPr>
            </a:p>
          </p:txBody>
        </p:sp>
        <p:sp>
          <p:nvSpPr>
            <p:cNvPr id="84" name="Oval 83"/>
            <p:cNvSpPr/>
            <p:nvPr/>
          </p:nvSpPr>
          <p:spPr>
            <a:xfrm>
              <a:off x="1962835" y="565705"/>
              <a:ext cx="463835" cy="46383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un 5"/>
            <p:cNvSpPr/>
            <p:nvPr/>
          </p:nvSpPr>
          <p:spPr>
            <a:xfrm>
              <a:off x="2010773" y="610561"/>
              <a:ext cx="363645" cy="363645"/>
            </a:xfrm>
            <a:prstGeom prst="sun">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 name="Group 63"/>
          <p:cNvGrpSpPr/>
          <p:nvPr/>
        </p:nvGrpSpPr>
        <p:grpSpPr>
          <a:xfrm>
            <a:off x="5520825" y="4022344"/>
            <a:ext cx="3409492" cy="616192"/>
            <a:chOff x="184080" y="4377802"/>
            <a:chExt cx="4336746" cy="531523"/>
          </a:xfrm>
        </p:grpSpPr>
        <p:grpSp>
          <p:nvGrpSpPr>
            <p:cNvPr id="65" name="Group 64"/>
            <p:cNvGrpSpPr/>
            <p:nvPr/>
          </p:nvGrpSpPr>
          <p:grpSpPr>
            <a:xfrm>
              <a:off x="184080" y="4377802"/>
              <a:ext cx="1010802" cy="527416"/>
              <a:chOff x="184080" y="4448922"/>
              <a:chExt cx="1010802" cy="527416"/>
            </a:xfrm>
          </p:grpSpPr>
          <p:pic>
            <p:nvPicPr>
              <p:cNvPr id="90" name="Picture 89"/>
              <p:cNvPicPr>
                <a:picLocks noChangeAspect="1"/>
              </p:cNvPicPr>
              <p:nvPr/>
            </p:nvPicPr>
            <p:blipFill>
              <a:blip r:embed="rId10" cstate="print"/>
              <a:srcRect b="-4013"/>
              <a:stretch>
                <a:fillRect/>
              </a:stretch>
            </p:blipFill>
            <p:spPr bwMode="auto">
              <a:xfrm>
                <a:off x="184080" y="4448922"/>
                <a:ext cx="1010802" cy="527416"/>
              </a:xfrm>
              <a:prstGeom prst="rect">
                <a:avLst/>
              </a:prstGeom>
              <a:noFill/>
              <a:ln w="9525">
                <a:noFill/>
                <a:miter lim="800000"/>
                <a:headEnd/>
                <a:tailEnd/>
              </a:ln>
            </p:spPr>
          </p:pic>
          <p:pic>
            <p:nvPicPr>
              <p:cNvPr id="91" name="Picture 90"/>
              <p:cNvPicPr>
                <a:picLocks noChangeAspect="1"/>
              </p:cNvPicPr>
              <p:nvPr/>
            </p:nvPicPr>
            <p:blipFill>
              <a:blip r:embed="rId11" cstate="print">
                <a:clrChange>
                  <a:clrFrom>
                    <a:srgbClr val="FFFFFF"/>
                  </a:clrFrom>
                  <a:clrTo>
                    <a:srgbClr val="FFFFFF">
                      <a:alpha val="0"/>
                    </a:srgbClr>
                  </a:clrTo>
                </a:clrChange>
              </a:blip>
              <a:stretch>
                <a:fillRect/>
              </a:stretch>
            </p:blipFill>
            <p:spPr>
              <a:xfrm>
                <a:off x="298664" y="4599300"/>
                <a:ext cx="795411" cy="201398"/>
              </a:xfrm>
              <a:prstGeom prst="rect">
                <a:avLst/>
              </a:prstGeom>
            </p:spPr>
          </p:pic>
        </p:grpSp>
        <p:grpSp>
          <p:nvGrpSpPr>
            <p:cNvPr id="66" name="Group 65"/>
            <p:cNvGrpSpPr/>
            <p:nvPr/>
          </p:nvGrpSpPr>
          <p:grpSpPr>
            <a:xfrm>
              <a:off x="2400043" y="4380286"/>
              <a:ext cx="1010802" cy="527416"/>
              <a:chOff x="2400043" y="4451406"/>
              <a:chExt cx="1010802" cy="527416"/>
            </a:xfrm>
          </p:grpSpPr>
          <p:pic>
            <p:nvPicPr>
              <p:cNvPr id="88" name="Picture 87"/>
              <p:cNvPicPr>
                <a:picLocks noChangeAspect="1"/>
              </p:cNvPicPr>
              <p:nvPr/>
            </p:nvPicPr>
            <p:blipFill>
              <a:blip r:embed="rId10" cstate="print"/>
              <a:srcRect b="-4013"/>
              <a:stretch>
                <a:fillRect/>
              </a:stretch>
            </p:blipFill>
            <p:spPr bwMode="auto">
              <a:xfrm>
                <a:off x="2400043" y="4451406"/>
                <a:ext cx="1010802" cy="527416"/>
              </a:xfrm>
              <a:prstGeom prst="rect">
                <a:avLst/>
              </a:prstGeom>
              <a:noFill/>
              <a:ln w="9525">
                <a:noFill/>
                <a:miter lim="800000"/>
                <a:headEnd/>
                <a:tailEnd/>
              </a:ln>
            </p:spPr>
          </p:pic>
          <p:pic>
            <p:nvPicPr>
              <p:cNvPr id="89" name="Picture 2" descr="https://encrypted-tbn0.gstatic.com/images?q=tbn:ANd9GcRgWtweeNVNot_dJ1JZ4fATg5X0qxTniN17Zry9UylCHUwXFy8KJQ"/>
              <p:cNvPicPr>
                <a:picLocks noChangeAspect="1" noChangeArrowheads="1"/>
              </p:cNvPicPr>
              <p:nvPr/>
            </p:nvPicPr>
            <p:blipFill>
              <a:blip r:embed="rId12" cstate="print"/>
              <a:srcRect/>
              <a:stretch>
                <a:fillRect/>
              </a:stretch>
            </p:blipFill>
            <p:spPr bwMode="auto">
              <a:xfrm>
                <a:off x="2554233" y="4566255"/>
                <a:ext cx="644978" cy="261401"/>
              </a:xfrm>
              <a:prstGeom prst="rect">
                <a:avLst/>
              </a:prstGeom>
              <a:noFill/>
            </p:spPr>
          </p:pic>
        </p:grpSp>
        <p:grpSp>
          <p:nvGrpSpPr>
            <p:cNvPr id="72" name="Group 71"/>
            <p:cNvGrpSpPr/>
            <p:nvPr/>
          </p:nvGrpSpPr>
          <p:grpSpPr>
            <a:xfrm>
              <a:off x="1286160" y="4378688"/>
              <a:ext cx="1010802" cy="527416"/>
              <a:chOff x="1286160" y="4449808"/>
              <a:chExt cx="1010802" cy="527416"/>
            </a:xfrm>
          </p:grpSpPr>
          <p:pic>
            <p:nvPicPr>
              <p:cNvPr id="86" name="Picture 85"/>
              <p:cNvPicPr>
                <a:picLocks noChangeAspect="1"/>
              </p:cNvPicPr>
              <p:nvPr/>
            </p:nvPicPr>
            <p:blipFill>
              <a:blip r:embed="rId10" cstate="print"/>
              <a:srcRect b="-4013"/>
              <a:stretch>
                <a:fillRect/>
              </a:stretch>
            </p:blipFill>
            <p:spPr bwMode="auto">
              <a:xfrm>
                <a:off x="1286160" y="4449808"/>
                <a:ext cx="1010802" cy="527416"/>
              </a:xfrm>
              <a:prstGeom prst="rect">
                <a:avLst/>
              </a:prstGeom>
              <a:noFill/>
              <a:ln w="9525">
                <a:noFill/>
                <a:miter lim="800000"/>
                <a:headEnd/>
                <a:tailEnd/>
              </a:ln>
            </p:spPr>
          </p:pic>
          <p:pic>
            <p:nvPicPr>
              <p:cNvPr id="87" name="Picture 86" descr="openstack_logo.jpg"/>
              <p:cNvPicPr>
                <a:picLocks noChangeAspect="1"/>
              </p:cNvPicPr>
              <p:nvPr/>
            </p:nvPicPr>
            <p:blipFill rotWithShape="1">
              <a:blip r:embed="rId13" cstate="print">
                <a:extLst>
                  <a:ext uri="{28A0092B-C50C-407E-A947-70E740481C1C}">
                    <a14:useLocalDpi xmlns:a14="http://schemas.microsoft.com/office/drawing/2010/main" val="0"/>
                  </a:ext>
                </a:extLst>
              </a:blip>
              <a:srcRect l="4286"/>
              <a:stretch/>
            </p:blipFill>
            <p:spPr>
              <a:xfrm>
                <a:off x="1415014" y="4589521"/>
                <a:ext cx="716742" cy="238135"/>
              </a:xfrm>
              <a:prstGeom prst="rect">
                <a:avLst/>
              </a:prstGeom>
            </p:spPr>
          </p:pic>
        </p:grpSp>
        <p:grpSp>
          <p:nvGrpSpPr>
            <p:cNvPr id="73" name="Group 72"/>
            <p:cNvGrpSpPr/>
            <p:nvPr/>
          </p:nvGrpSpPr>
          <p:grpSpPr>
            <a:xfrm>
              <a:off x="3510024" y="4381909"/>
              <a:ext cx="1010802" cy="527416"/>
              <a:chOff x="3510024" y="4453029"/>
              <a:chExt cx="1010802" cy="527416"/>
            </a:xfrm>
          </p:grpSpPr>
          <p:pic>
            <p:nvPicPr>
              <p:cNvPr id="74" name="Picture 73"/>
              <p:cNvPicPr>
                <a:picLocks noChangeAspect="1"/>
              </p:cNvPicPr>
              <p:nvPr/>
            </p:nvPicPr>
            <p:blipFill>
              <a:blip r:embed="rId10" cstate="print"/>
              <a:srcRect b="-4013"/>
              <a:stretch>
                <a:fillRect/>
              </a:stretch>
            </p:blipFill>
            <p:spPr bwMode="auto">
              <a:xfrm>
                <a:off x="3510024" y="4453029"/>
                <a:ext cx="1010802" cy="527416"/>
              </a:xfrm>
              <a:prstGeom prst="rect">
                <a:avLst/>
              </a:prstGeom>
              <a:noFill/>
              <a:ln w="9525">
                <a:noFill/>
                <a:miter lim="800000"/>
                <a:headEnd/>
                <a:tailEnd/>
              </a:ln>
            </p:spPr>
          </p:pic>
          <p:pic>
            <p:nvPicPr>
              <p:cNvPr id="83" name="Picture 82"/>
              <p:cNvPicPr>
                <a:picLocks noChangeAspect="1"/>
              </p:cNvPicPr>
              <p:nvPr/>
            </p:nvPicPr>
            <p:blipFill>
              <a:blip r:embed="rId14"/>
              <a:stretch>
                <a:fillRect/>
              </a:stretch>
            </p:blipFill>
            <p:spPr>
              <a:xfrm>
                <a:off x="3650837" y="4531964"/>
                <a:ext cx="327845" cy="327845"/>
              </a:xfrm>
              <a:prstGeom prst="rect">
                <a:avLst/>
              </a:prstGeom>
            </p:spPr>
          </p:pic>
          <p:sp>
            <p:nvSpPr>
              <p:cNvPr id="85" name="TextBox 84"/>
              <p:cNvSpPr txBox="1"/>
              <p:nvPr/>
            </p:nvSpPr>
            <p:spPr>
              <a:xfrm>
                <a:off x="3926438" y="4558266"/>
                <a:ext cx="594388"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106" name="Shape 3804"/>
          <p:cNvSpPr/>
          <p:nvPr/>
        </p:nvSpPr>
        <p:spPr>
          <a:xfrm>
            <a:off x="2231887" y="390572"/>
            <a:ext cx="1260146" cy="66870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107" name="Shape 3802"/>
          <p:cNvSpPr txBox="1"/>
          <p:nvPr/>
        </p:nvSpPr>
        <p:spPr>
          <a:xfrm>
            <a:off x="2259767" y="429725"/>
            <a:ext cx="1232266" cy="629569"/>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Infrastructure as code</a:t>
            </a:r>
            <a:endParaRPr lang="en-US" sz="1600" dirty="0">
              <a:solidFill>
                <a:schemeClr val="lt1"/>
              </a:solidFill>
            </a:endParaRPr>
          </a:p>
        </p:txBody>
      </p:sp>
    </p:spTree>
    <p:extLst>
      <p:ext uri="{BB962C8B-B14F-4D97-AF65-F5344CB8AC3E}">
        <p14:creationId xmlns:p14="http://schemas.microsoft.com/office/powerpoint/2010/main" val="279723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690584"/>
            <a:ext cx="6207760" cy="4452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400800" y="1099179"/>
            <a:ext cx="2681277" cy="954107"/>
          </a:xfrm>
          <a:prstGeom prst="rect">
            <a:avLst/>
          </a:prstGeom>
          <a:noFill/>
          <a:ln>
            <a:solidFill>
              <a:schemeClr val="accent4"/>
            </a:solidFill>
          </a:ln>
        </p:spPr>
        <p:txBody>
          <a:bodyPr wrap="square" rtlCol="0">
            <a:spAutoFit/>
          </a:bodyPr>
          <a:lstStyle/>
          <a:p>
            <a:r>
              <a:rPr lang="en-US" sz="1400" dirty="0" smtClean="0">
                <a:solidFill>
                  <a:srgbClr val="FFFFFF"/>
                </a:solidFill>
              </a:rPr>
              <a:t>“The hardest part of building microservices is in the outer architecture (All of the blue boxed components).”</a:t>
            </a:r>
            <a:endParaRPr lang="en-US" sz="1400" dirty="0">
              <a:solidFill>
                <a:srgbClr val="FFFFFF"/>
              </a:solidFill>
            </a:endParaRPr>
          </a:p>
        </p:txBody>
      </p:sp>
      <p:sp>
        <p:nvSpPr>
          <p:cNvPr id="6" name="TextBox 5"/>
          <p:cNvSpPr txBox="1"/>
          <p:nvPr/>
        </p:nvSpPr>
        <p:spPr>
          <a:xfrm>
            <a:off x="6482561" y="3502072"/>
            <a:ext cx="2518717" cy="954107"/>
          </a:xfrm>
          <a:prstGeom prst="rect">
            <a:avLst/>
          </a:prstGeom>
          <a:noFill/>
          <a:ln>
            <a:solidFill>
              <a:srgbClr val="8064A2"/>
            </a:solidFill>
          </a:ln>
        </p:spPr>
        <p:txBody>
          <a:bodyPr wrap="square" rtlCol="0">
            <a:spAutoFit/>
          </a:bodyPr>
          <a:lstStyle/>
          <a:p>
            <a:r>
              <a:rPr lang="en-US" sz="1400" dirty="0" smtClean="0">
                <a:solidFill>
                  <a:srgbClr val="FFFFFF"/>
                </a:solidFill>
              </a:rPr>
              <a:t>“Easiest part of the microservices is in the inner architecture. The architecture of an individual </a:t>
            </a:r>
            <a:r>
              <a:rPr lang="en-US" sz="1400" dirty="0" err="1" smtClean="0">
                <a:solidFill>
                  <a:srgbClr val="FFFFFF"/>
                </a:solidFill>
              </a:rPr>
              <a:t>microservice</a:t>
            </a:r>
            <a:r>
              <a:rPr lang="en-US" sz="1400" dirty="0" smtClean="0">
                <a:solidFill>
                  <a:srgbClr val="FFFFFF"/>
                </a:solidFill>
              </a:rPr>
              <a:t>.”</a:t>
            </a:r>
            <a:endParaRPr lang="en-US" sz="1400" dirty="0">
              <a:solidFill>
                <a:srgbClr val="FFFFFF"/>
              </a:solidFill>
            </a:endParaRPr>
          </a:p>
        </p:txBody>
      </p:sp>
      <p:sp>
        <p:nvSpPr>
          <p:cNvPr id="9" name="Title 3"/>
          <p:cNvSpPr>
            <a:spLocks noGrp="1"/>
          </p:cNvSpPr>
          <p:nvPr>
            <p:ph type="title"/>
          </p:nvPr>
        </p:nvSpPr>
        <p:spPr>
          <a:xfrm>
            <a:off x="113722" y="149918"/>
            <a:ext cx="9030278" cy="474445"/>
          </a:xfrm>
        </p:spPr>
        <p:txBody>
          <a:bodyPr/>
          <a:lstStyle/>
          <a:p>
            <a:pPr lvl="0" algn="l"/>
            <a:r>
              <a:rPr lang="en-US" sz="2800" dirty="0" smtClean="0">
                <a:solidFill>
                  <a:schemeClr val="accent1"/>
                </a:solidFill>
              </a:rPr>
              <a:t>Cloud Native Platforms </a:t>
            </a:r>
            <a:r>
              <a:rPr lang="en-US" sz="2800" dirty="0">
                <a:solidFill>
                  <a:schemeClr val="accent1"/>
                </a:solidFill>
              </a:rPr>
              <a:t>P</a:t>
            </a:r>
            <a:r>
              <a:rPr lang="en-US" sz="2800" dirty="0" smtClean="0">
                <a:solidFill>
                  <a:schemeClr val="accent1"/>
                </a:solidFill>
              </a:rPr>
              <a:t>rovide  the Outer Architecture</a:t>
            </a:r>
            <a:endParaRPr lang="en-US" sz="2800" dirty="0">
              <a:solidFill>
                <a:schemeClr val="accent1"/>
              </a:solidFill>
            </a:endParaRPr>
          </a:p>
        </p:txBody>
      </p:sp>
      <p:sp>
        <p:nvSpPr>
          <p:cNvPr id="2" name="Rectangle 1"/>
          <p:cNvSpPr/>
          <p:nvPr/>
        </p:nvSpPr>
        <p:spPr>
          <a:xfrm>
            <a:off x="568960" y="2387600"/>
            <a:ext cx="7254240" cy="650240"/>
          </a:xfrm>
          <a:prstGeom prst="rect">
            <a:avLst/>
          </a:prstGeom>
          <a:noFill/>
          <a:ln w="38100" cmpd="sng">
            <a:solidFill>
              <a:srgbClr val="FFFF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400800" y="2387600"/>
            <a:ext cx="1341120" cy="646331"/>
          </a:xfrm>
          <a:prstGeom prst="rect">
            <a:avLst/>
          </a:prstGeom>
          <a:noFill/>
          <a:ln>
            <a:noFill/>
          </a:ln>
        </p:spPr>
        <p:txBody>
          <a:bodyPr wrap="square" rtlCol="0">
            <a:spAutoFit/>
          </a:bodyPr>
          <a:lstStyle/>
          <a:p>
            <a:r>
              <a:rPr lang="en-US" dirty="0" smtClean="0">
                <a:solidFill>
                  <a:srgbClr val="FFFF00"/>
                </a:solidFill>
              </a:rPr>
              <a:t>Inner </a:t>
            </a:r>
          </a:p>
          <a:p>
            <a:r>
              <a:rPr lang="en-US" dirty="0" smtClean="0">
                <a:solidFill>
                  <a:srgbClr val="FFFF00"/>
                </a:solidFill>
              </a:rPr>
              <a:t>Architecture</a:t>
            </a:r>
            <a:endParaRPr lang="en-US" dirty="0">
              <a:solidFill>
                <a:srgbClr val="FFFF00"/>
              </a:solidFill>
            </a:endParaRPr>
          </a:p>
        </p:txBody>
      </p:sp>
    </p:spTree>
    <p:extLst>
      <p:ext uri="{BB962C8B-B14F-4D97-AF65-F5344CB8AC3E}">
        <p14:creationId xmlns:p14="http://schemas.microsoft.com/office/powerpoint/2010/main" val="3998778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p:nvPr/>
        </p:nvSpPr>
        <p:spPr>
          <a:xfrm>
            <a:off x="5101567" y="1714837"/>
            <a:ext cx="1482293"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1. Design</a:t>
            </a:r>
          </a:p>
        </p:txBody>
      </p:sp>
      <p:sp>
        <p:nvSpPr>
          <p:cNvPr id="342" name="Shape 342"/>
          <p:cNvSpPr/>
          <p:nvPr/>
        </p:nvSpPr>
        <p:spPr>
          <a:xfrm>
            <a:off x="3786782" y="1950032"/>
            <a:ext cx="1498895" cy="1458109"/>
          </a:xfrm>
          <a:prstGeom prst="donut">
            <a:avLst>
              <a:gd name="adj" fmla="val 3199"/>
            </a:avLst>
          </a:prstGeom>
          <a:solidFill>
            <a:schemeClr val="accent6"/>
          </a:solidFill>
          <a:ln w="57150" cmpd="sng">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43" name="Shape 343"/>
          <p:cNvSpPr/>
          <p:nvPr/>
        </p:nvSpPr>
        <p:spPr>
          <a:xfrm>
            <a:off x="2279593" y="475080"/>
            <a:ext cx="4541823" cy="4342091"/>
          </a:xfrm>
          <a:prstGeom prst="donut">
            <a:avLst>
              <a:gd name="adj" fmla="val 1062"/>
            </a:avLst>
          </a:prstGeom>
          <a:solidFill>
            <a:schemeClr val="accent1"/>
          </a:solidFill>
          <a:ln w="57150" cmpd="sng">
            <a:solidFill>
              <a:schemeClr val="accent5"/>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44" name="Shape 344"/>
          <p:cNvSpPr txBox="1"/>
          <p:nvPr/>
        </p:nvSpPr>
        <p:spPr>
          <a:xfrm>
            <a:off x="5151182" y="2943828"/>
            <a:ext cx="1422822"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2. Build</a:t>
            </a:r>
          </a:p>
        </p:txBody>
      </p:sp>
      <p:sp>
        <p:nvSpPr>
          <p:cNvPr id="345" name="Shape 345"/>
          <p:cNvSpPr txBox="1"/>
          <p:nvPr/>
        </p:nvSpPr>
        <p:spPr>
          <a:xfrm>
            <a:off x="3597637" y="3710028"/>
            <a:ext cx="1919297"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3. Configure</a:t>
            </a:r>
          </a:p>
        </p:txBody>
      </p:sp>
      <p:sp>
        <p:nvSpPr>
          <p:cNvPr id="346" name="Shape 346"/>
          <p:cNvSpPr txBox="1"/>
          <p:nvPr/>
        </p:nvSpPr>
        <p:spPr>
          <a:xfrm>
            <a:off x="2480697" y="2943828"/>
            <a:ext cx="150751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5. Deploy</a:t>
            </a:r>
          </a:p>
        </p:txBody>
      </p:sp>
      <p:sp>
        <p:nvSpPr>
          <p:cNvPr id="347" name="Shape 347"/>
          <p:cNvSpPr txBox="1"/>
          <p:nvPr/>
        </p:nvSpPr>
        <p:spPr>
          <a:xfrm>
            <a:off x="2650099" y="1714837"/>
            <a:ext cx="1188899" cy="552000"/>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6. Run</a:t>
            </a:r>
          </a:p>
        </p:txBody>
      </p:sp>
      <p:sp>
        <p:nvSpPr>
          <p:cNvPr id="348" name="Shape 348"/>
          <p:cNvSpPr txBox="1"/>
          <p:nvPr/>
        </p:nvSpPr>
        <p:spPr>
          <a:xfrm>
            <a:off x="6641110" y="981162"/>
            <a:ext cx="1998000" cy="552000"/>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1. Provision</a:t>
            </a:r>
          </a:p>
        </p:txBody>
      </p:sp>
      <p:sp>
        <p:nvSpPr>
          <p:cNvPr id="349" name="Shape 349"/>
          <p:cNvSpPr txBox="1"/>
          <p:nvPr/>
        </p:nvSpPr>
        <p:spPr>
          <a:xfrm>
            <a:off x="7113339" y="1965149"/>
            <a:ext cx="1833501"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2. Authorize</a:t>
            </a:r>
          </a:p>
        </p:txBody>
      </p:sp>
      <p:sp>
        <p:nvSpPr>
          <p:cNvPr id="350" name="Shape 350"/>
          <p:cNvSpPr txBox="1"/>
          <p:nvPr/>
        </p:nvSpPr>
        <p:spPr>
          <a:xfrm>
            <a:off x="6928775" y="2949281"/>
            <a:ext cx="188122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3. Integrate</a:t>
            </a:r>
          </a:p>
        </p:txBody>
      </p:sp>
      <p:sp>
        <p:nvSpPr>
          <p:cNvPr id="351" name="Shape 351"/>
          <p:cNvSpPr txBox="1"/>
          <p:nvPr/>
        </p:nvSpPr>
        <p:spPr>
          <a:xfrm>
            <a:off x="6365269" y="3933414"/>
            <a:ext cx="179376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4. Monitor</a:t>
            </a:r>
          </a:p>
        </p:txBody>
      </p:sp>
      <p:sp>
        <p:nvSpPr>
          <p:cNvPr id="352" name="Shape 352"/>
          <p:cNvSpPr txBox="1"/>
          <p:nvPr/>
        </p:nvSpPr>
        <p:spPr>
          <a:xfrm>
            <a:off x="1239200" y="3933414"/>
            <a:ext cx="149430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5</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Audit</a:t>
            </a:r>
          </a:p>
        </p:txBody>
      </p:sp>
      <p:sp>
        <p:nvSpPr>
          <p:cNvPr id="353" name="Shape 353"/>
          <p:cNvSpPr txBox="1"/>
          <p:nvPr/>
        </p:nvSpPr>
        <p:spPr>
          <a:xfrm>
            <a:off x="778951" y="2949330"/>
            <a:ext cx="134190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6</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Scale</a:t>
            </a:r>
          </a:p>
        </p:txBody>
      </p:sp>
      <p:sp>
        <p:nvSpPr>
          <p:cNvPr id="354" name="Shape 354"/>
          <p:cNvSpPr txBox="1"/>
          <p:nvPr/>
        </p:nvSpPr>
        <p:spPr>
          <a:xfrm>
            <a:off x="388790" y="1965246"/>
            <a:ext cx="1691745"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7</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Recover</a:t>
            </a:r>
          </a:p>
        </p:txBody>
      </p:sp>
      <p:sp>
        <p:nvSpPr>
          <p:cNvPr id="355" name="Shape 355"/>
          <p:cNvSpPr txBox="1"/>
          <p:nvPr/>
        </p:nvSpPr>
        <p:spPr>
          <a:xfrm>
            <a:off x="665877" y="981162"/>
            <a:ext cx="178447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8</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Upgrade</a:t>
            </a:r>
          </a:p>
        </p:txBody>
      </p:sp>
      <p:sp>
        <p:nvSpPr>
          <p:cNvPr id="356" name="Shape 356"/>
          <p:cNvSpPr/>
          <p:nvPr/>
        </p:nvSpPr>
        <p:spPr>
          <a:xfrm rot="5400000">
            <a:off x="6667075" y="2552481"/>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57" name="Shape 357"/>
          <p:cNvSpPr/>
          <p:nvPr/>
        </p:nvSpPr>
        <p:spPr>
          <a:xfrm rot="10800000">
            <a:off x="4455276" y="3239231"/>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58" name="Shape 358"/>
          <p:cNvSpPr/>
          <p:nvPr/>
        </p:nvSpPr>
        <p:spPr>
          <a:xfrm rot="-5400000">
            <a:off x="2179639" y="2552480"/>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4"/>
              </a:solidFill>
              <a:latin typeface="Helvetica Neue"/>
              <a:ea typeface="Helvetica Neue"/>
              <a:cs typeface="Helvetica Neue"/>
              <a:sym typeface="Helvetica Neue"/>
            </a:endParaRPr>
          </a:p>
        </p:txBody>
      </p:sp>
      <p:sp>
        <p:nvSpPr>
          <p:cNvPr id="359" name="Shape 359"/>
          <p:cNvSpPr/>
          <p:nvPr/>
        </p:nvSpPr>
        <p:spPr>
          <a:xfrm>
            <a:off x="4465051" y="360771"/>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60" name="Shape 360"/>
          <p:cNvSpPr/>
          <p:nvPr/>
        </p:nvSpPr>
        <p:spPr>
          <a:xfrm rot="5400000">
            <a:off x="5132188" y="2552481"/>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1" name="Shape 361"/>
          <p:cNvSpPr/>
          <p:nvPr/>
        </p:nvSpPr>
        <p:spPr>
          <a:xfrm rot="10800000">
            <a:off x="4464220" y="4642140"/>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62" name="Shape 362"/>
          <p:cNvSpPr/>
          <p:nvPr/>
        </p:nvSpPr>
        <p:spPr>
          <a:xfrm rot="-5400000">
            <a:off x="3697092" y="2506937"/>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3" name="Shape 363"/>
          <p:cNvSpPr/>
          <p:nvPr/>
        </p:nvSpPr>
        <p:spPr>
          <a:xfrm>
            <a:off x="4421058" y="1833917"/>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4" name="Shape 364"/>
          <p:cNvSpPr txBox="1"/>
          <p:nvPr/>
        </p:nvSpPr>
        <p:spPr>
          <a:xfrm>
            <a:off x="3314285" y="939333"/>
            <a:ext cx="2481723" cy="496246"/>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3600" b="1" i="0" u="none" strike="noStrike" cap="none" baseline="0" dirty="0" err="1">
                <a:solidFill>
                  <a:schemeClr val="accent6"/>
                </a:solidFill>
                <a:latin typeface="Helvetica Neue"/>
                <a:ea typeface="Helvetica Neue"/>
                <a:cs typeface="Helvetica Neue"/>
                <a:sym typeface="Helvetica Neue"/>
              </a:rPr>
              <a:t>Dev</a:t>
            </a:r>
            <a:r>
              <a:rPr lang="en-US" sz="3600" b="1" i="0" u="none" strike="noStrike" cap="none" baseline="0" dirty="0">
                <a:solidFill>
                  <a:schemeClr val="accent6"/>
                </a:solidFill>
                <a:latin typeface="Helvetica Neue"/>
                <a:ea typeface="Helvetica Neue"/>
                <a:cs typeface="Helvetica Neue"/>
                <a:sym typeface="Helvetica Neue"/>
              </a:rPr>
              <a:t> Loop</a:t>
            </a:r>
          </a:p>
        </p:txBody>
      </p:sp>
      <p:sp>
        <p:nvSpPr>
          <p:cNvPr id="366" name="Shape 366"/>
          <p:cNvSpPr/>
          <p:nvPr/>
        </p:nvSpPr>
        <p:spPr>
          <a:xfrm>
            <a:off x="4093557" y="2315871"/>
            <a:ext cx="877162"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i="0" u="none" strike="noStrike" cap="none" baseline="0" dirty="0">
                <a:solidFill>
                  <a:schemeClr val="accent3"/>
                </a:solidFill>
                <a:latin typeface="Helvetica Neue"/>
                <a:ea typeface="Helvetica Neue"/>
                <a:cs typeface="Helvetica Neue"/>
                <a:sym typeface="Helvetica Neue"/>
              </a:rPr>
              <a:t>Biz</a:t>
            </a:r>
          </a:p>
        </p:txBody>
      </p:sp>
      <p:sp>
        <p:nvSpPr>
          <p:cNvPr id="2" name="Title 1"/>
          <p:cNvSpPr>
            <a:spLocks noGrp="1"/>
          </p:cNvSpPr>
          <p:nvPr>
            <p:ph type="title"/>
          </p:nvPr>
        </p:nvSpPr>
        <p:spPr>
          <a:xfrm>
            <a:off x="149912" y="175393"/>
            <a:ext cx="3164373" cy="474445"/>
          </a:xfrm>
        </p:spPr>
        <p:txBody>
          <a:bodyPr/>
          <a:lstStyle/>
          <a:p>
            <a:pPr lvl="0"/>
            <a:r>
              <a:rPr lang="en-US" sz="3600" dirty="0" smtClean="0">
                <a:solidFill>
                  <a:schemeClr val="accent5"/>
                </a:solidFill>
              </a:rPr>
              <a:t>Ops Loop</a:t>
            </a:r>
            <a:endParaRPr lang="en-US" sz="3600" dirty="0">
              <a:solidFill>
                <a:schemeClr val="accent5"/>
              </a:solidFill>
            </a:endParaRPr>
          </a:p>
        </p:txBody>
      </p:sp>
    </p:spTree>
    <p:extLst>
      <p:ext uri="{BB962C8B-B14F-4D97-AF65-F5344CB8AC3E}">
        <p14:creationId xmlns:p14="http://schemas.microsoft.com/office/powerpoint/2010/main" val="3115016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dissolve">
                                      <p:cBhvr>
                                        <p:cTn id="7" dur="500"/>
                                        <p:tgtEl>
                                          <p:spTgt spid="34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49"/>
                                        </p:tgtEl>
                                        <p:attrNameLst>
                                          <p:attrName>style.visibility</p:attrName>
                                        </p:attrNameLst>
                                      </p:cBhvr>
                                      <p:to>
                                        <p:strVal val="visible"/>
                                      </p:to>
                                    </p:set>
                                    <p:animEffect transition="in" filter="dissolve">
                                      <p:cBhvr>
                                        <p:cTn id="11" dur="500"/>
                                        <p:tgtEl>
                                          <p:spTgt spid="349"/>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50"/>
                                        </p:tgtEl>
                                        <p:attrNameLst>
                                          <p:attrName>style.visibility</p:attrName>
                                        </p:attrNameLst>
                                      </p:cBhvr>
                                      <p:to>
                                        <p:strVal val="visible"/>
                                      </p:to>
                                    </p:set>
                                    <p:animEffect transition="in" filter="dissolve">
                                      <p:cBhvr>
                                        <p:cTn id="15" dur="500"/>
                                        <p:tgtEl>
                                          <p:spTgt spid="350"/>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351"/>
                                        </p:tgtEl>
                                        <p:attrNameLst>
                                          <p:attrName>style.visibility</p:attrName>
                                        </p:attrNameLst>
                                      </p:cBhvr>
                                      <p:to>
                                        <p:strVal val="visible"/>
                                      </p:to>
                                    </p:set>
                                    <p:animEffect transition="in" filter="dissolve">
                                      <p:cBhvr>
                                        <p:cTn id="19" dur="500"/>
                                        <p:tgtEl>
                                          <p:spTgt spid="351"/>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52"/>
                                        </p:tgtEl>
                                        <p:attrNameLst>
                                          <p:attrName>style.visibility</p:attrName>
                                        </p:attrNameLst>
                                      </p:cBhvr>
                                      <p:to>
                                        <p:strVal val="visible"/>
                                      </p:to>
                                    </p:set>
                                    <p:animEffect transition="in" filter="dissolve">
                                      <p:cBhvr>
                                        <p:cTn id="23" dur="500"/>
                                        <p:tgtEl>
                                          <p:spTgt spid="352"/>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353"/>
                                        </p:tgtEl>
                                        <p:attrNameLst>
                                          <p:attrName>style.visibility</p:attrName>
                                        </p:attrNameLst>
                                      </p:cBhvr>
                                      <p:to>
                                        <p:strVal val="visible"/>
                                      </p:to>
                                    </p:set>
                                    <p:animEffect transition="in" filter="dissolve">
                                      <p:cBhvr>
                                        <p:cTn id="27" dur="500"/>
                                        <p:tgtEl>
                                          <p:spTgt spid="353"/>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354"/>
                                        </p:tgtEl>
                                        <p:attrNameLst>
                                          <p:attrName>style.visibility</p:attrName>
                                        </p:attrNameLst>
                                      </p:cBhvr>
                                      <p:to>
                                        <p:strVal val="visible"/>
                                      </p:to>
                                    </p:set>
                                    <p:animEffect transition="in" filter="dissolve">
                                      <p:cBhvr>
                                        <p:cTn id="31" dur="500"/>
                                        <p:tgtEl>
                                          <p:spTgt spid="354"/>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355"/>
                                        </p:tgtEl>
                                        <p:attrNameLst>
                                          <p:attrName>style.visibility</p:attrName>
                                        </p:attrNameLst>
                                      </p:cBhvr>
                                      <p:to>
                                        <p:strVal val="visible"/>
                                      </p:to>
                                    </p:set>
                                    <p:animEffect transition="in" filter="dissolve">
                                      <p:cBhvr>
                                        <p:cTn id="35" dur="500"/>
                                        <p:tgtEl>
                                          <p:spTgt spid="35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41"/>
                                        </p:tgtEl>
                                        <p:attrNameLst>
                                          <p:attrName>style.visibility</p:attrName>
                                        </p:attrNameLst>
                                      </p:cBhvr>
                                      <p:to>
                                        <p:strVal val="visible"/>
                                      </p:to>
                                    </p:set>
                                    <p:animEffect transition="in" filter="dissolve">
                                      <p:cBhvr>
                                        <p:cTn id="40" dur="500"/>
                                        <p:tgtEl>
                                          <p:spTgt spid="341"/>
                                        </p:tgtEl>
                                      </p:cBhvr>
                                    </p:animEffect>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344"/>
                                        </p:tgtEl>
                                        <p:attrNameLst>
                                          <p:attrName>style.visibility</p:attrName>
                                        </p:attrNameLst>
                                      </p:cBhvr>
                                      <p:to>
                                        <p:strVal val="visible"/>
                                      </p:to>
                                    </p:set>
                                    <p:animEffect transition="in" filter="dissolve">
                                      <p:cBhvr>
                                        <p:cTn id="44" dur="500"/>
                                        <p:tgtEl>
                                          <p:spTgt spid="344"/>
                                        </p:tgtEl>
                                      </p:cBhvr>
                                    </p:animEffect>
                                  </p:childTnLst>
                                </p:cTn>
                              </p:par>
                            </p:childTnLst>
                          </p:cTn>
                        </p:par>
                        <p:par>
                          <p:cTn id="45" fill="hold">
                            <p:stCondLst>
                              <p:cond delay="1000"/>
                            </p:stCondLst>
                            <p:childTnLst>
                              <p:par>
                                <p:cTn id="46" presetID="9" presetClass="entr" presetSubtype="0" fill="hold" grpId="0" nodeType="afterEffect">
                                  <p:stCondLst>
                                    <p:cond delay="0"/>
                                  </p:stCondLst>
                                  <p:childTnLst>
                                    <p:set>
                                      <p:cBhvr>
                                        <p:cTn id="47" dur="1" fill="hold">
                                          <p:stCondLst>
                                            <p:cond delay="0"/>
                                          </p:stCondLst>
                                        </p:cTn>
                                        <p:tgtEl>
                                          <p:spTgt spid="345"/>
                                        </p:tgtEl>
                                        <p:attrNameLst>
                                          <p:attrName>style.visibility</p:attrName>
                                        </p:attrNameLst>
                                      </p:cBhvr>
                                      <p:to>
                                        <p:strVal val="visible"/>
                                      </p:to>
                                    </p:set>
                                    <p:animEffect transition="in" filter="dissolve">
                                      <p:cBhvr>
                                        <p:cTn id="48" dur="500"/>
                                        <p:tgtEl>
                                          <p:spTgt spid="345"/>
                                        </p:tgtEl>
                                      </p:cBhvr>
                                    </p:animEffect>
                                  </p:childTnLst>
                                </p:cTn>
                              </p:par>
                            </p:childTnLst>
                          </p:cTn>
                        </p:par>
                        <p:par>
                          <p:cTn id="49" fill="hold">
                            <p:stCondLst>
                              <p:cond delay="1500"/>
                            </p:stCondLst>
                            <p:childTnLst>
                              <p:par>
                                <p:cTn id="50" presetID="9" presetClass="entr" presetSubtype="0" fill="hold" grpId="0" nodeType="afterEffect">
                                  <p:stCondLst>
                                    <p:cond delay="0"/>
                                  </p:stCondLst>
                                  <p:childTnLst>
                                    <p:set>
                                      <p:cBhvr>
                                        <p:cTn id="51" dur="1" fill="hold">
                                          <p:stCondLst>
                                            <p:cond delay="0"/>
                                          </p:stCondLst>
                                        </p:cTn>
                                        <p:tgtEl>
                                          <p:spTgt spid="346"/>
                                        </p:tgtEl>
                                        <p:attrNameLst>
                                          <p:attrName>style.visibility</p:attrName>
                                        </p:attrNameLst>
                                      </p:cBhvr>
                                      <p:to>
                                        <p:strVal val="visible"/>
                                      </p:to>
                                    </p:set>
                                    <p:animEffect transition="in" filter="dissolve">
                                      <p:cBhvr>
                                        <p:cTn id="52" dur="500"/>
                                        <p:tgtEl>
                                          <p:spTgt spid="346"/>
                                        </p:tgtEl>
                                      </p:cBhvr>
                                    </p:animEffect>
                                  </p:childTnLst>
                                </p:cTn>
                              </p:par>
                            </p:childTnLst>
                          </p:cTn>
                        </p:par>
                        <p:par>
                          <p:cTn id="53" fill="hold">
                            <p:stCondLst>
                              <p:cond delay="2000"/>
                            </p:stCondLst>
                            <p:childTnLst>
                              <p:par>
                                <p:cTn id="54" presetID="9" presetClass="entr" presetSubtype="0" fill="hold" grpId="0" nodeType="afterEffect">
                                  <p:stCondLst>
                                    <p:cond delay="0"/>
                                  </p:stCondLst>
                                  <p:childTnLst>
                                    <p:set>
                                      <p:cBhvr>
                                        <p:cTn id="55" dur="1" fill="hold">
                                          <p:stCondLst>
                                            <p:cond delay="0"/>
                                          </p:stCondLst>
                                        </p:cTn>
                                        <p:tgtEl>
                                          <p:spTgt spid="347"/>
                                        </p:tgtEl>
                                        <p:attrNameLst>
                                          <p:attrName>style.visibility</p:attrName>
                                        </p:attrNameLst>
                                      </p:cBhvr>
                                      <p:to>
                                        <p:strVal val="visible"/>
                                      </p:to>
                                    </p:set>
                                    <p:animEffect transition="in" filter="dissolve">
                                      <p:cBhvr>
                                        <p:cTn id="56" dur="5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4" grpId="0"/>
      <p:bldP spid="345" grpId="0"/>
      <p:bldP spid="346" grpId="0"/>
      <p:bldP spid="347" grpId="0"/>
      <p:bldP spid="348" grpId="0"/>
      <p:bldP spid="349" grpId="0"/>
      <p:bldP spid="350" grpId="0"/>
      <p:bldP spid="351" grpId="0"/>
      <p:bldP spid="352" grpId="0"/>
      <p:bldP spid="353" grpId="0"/>
      <p:bldP spid="354" grpId="0"/>
      <p:bldP spid="35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4" name="Rectangle 3"/>
          <p:cNvSpPr/>
          <p:nvPr/>
        </p:nvSpPr>
        <p:spPr>
          <a:xfrm>
            <a:off x="4859028" y="3192643"/>
            <a:ext cx="3533132" cy="1582558"/>
          </a:xfrm>
          <a:prstGeom prst="rect">
            <a:avLst/>
          </a:prstGeom>
          <a:solidFill>
            <a:srgbClr val="016B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5137181" y="2748190"/>
            <a:ext cx="3024221" cy="1925020"/>
          </a:xfrm>
          <a:prstGeom prst="rect">
            <a:avLst/>
          </a:prstGeom>
        </p:spPr>
      </p:pic>
      <p:sp>
        <p:nvSpPr>
          <p:cNvPr id="83" name="Shape 83"/>
          <p:cNvSpPr/>
          <p:nvPr/>
        </p:nvSpPr>
        <p:spPr>
          <a:xfrm>
            <a:off x="600891" y="4156037"/>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Distributed </a:t>
            </a:r>
            <a:r>
              <a:rPr lang="en-US" sz="800" b="1" i="0" u="none" strike="noStrike" cap="none" baseline="0" dirty="0">
                <a:solidFill>
                  <a:srgbClr val="FFFFFF"/>
                </a:solidFill>
                <a:ea typeface="Arial"/>
                <a:cs typeface="Arial"/>
                <a:sym typeface="Arial"/>
              </a:rPr>
              <a:t>revision control and source code management. Collaborative software </a:t>
            </a:r>
            <a:r>
              <a:rPr lang="en-US" sz="800" b="1" i="0" u="none" strike="noStrike" cap="none" baseline="0" dirty="0" smtClean="0">
                <a:solidFill>
                  <a:srgbClr val="FFFFFF"/>
                </a:solidFill>
                <a:ea typeface="Arial"/>
                <a:cs typeface="Arial"/>
                <a:sym typeface="Arial"/>
              </a:rPr>
              <a:t>development.</a:t>
            </a:r>
            <a:endParaRPr lang="en-US" sz="800" b="1" i="0" u="none" strike="noStrike" cap="none" baseline="0" dirty="0">
              <a:solidFill>
                <a:srgbClr val="FFFFFF"/>
              </a:solidFill>
              <a:ea typeface="Arial"/>
              <a:cs typeface="Arial"/>
              <a:sym typeface="Arial"/>
            </a:endParaRPr>
          </a:p>
        </p:txBody>
      </p:sp>
      <p:sp>
        <p:nvSpPr>
          <p:cNvPr id="84" name="Shape 84"/>
          <p:cNvSpPr/>
          <p:nvPr/>
        </p:nvSpPr>
        <p:spPr>
          <a:xfrm>
            <a:off x="1948477" y="4153090"/>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Build, test and deploy software </a:t>
            </a:r>
            <a:r>
              <a:rPr lang="en-US" sz="800" b="1" i="0" u="none" strike="noStrike" cap="none" baseline="0" dirty="0">
                <a:solidFill>
                  <a:srgbClr val="FFFFFF"/>
                </a:solidFill>
                <a:ea typeface="Arial"/>
                <a:cs typeface="Arial"/>
                <a:sym typeface="Arial"/>
              </a:rPr>
              <a:t>projects continuously and incrementally. </a:t>
            </a:r>
            <a:r>
              <a:rPr lang="en-US" sz="800" b="1" i="0" u="none" strike="noStrike" cap="none" baseline="0" dirty="0" smtClean="0">
                <a:solidFill>
                  <a:srgbClr val="FFFFFF"/>
                </a:solidFill>
                <a:ea typeface="Arial"/>
                <a:cs typeface="Arial"/>
                <a:sym typeface="Arial"/>
              </a:rPr>
              <a:t>Thousands</a:t>
            </a:r>
            <a:r>
              <a:rPr lang="en-US" sz="800" b="1" i="0" u="none" strike="noStrike" cap="none" dirty="0" smtClean="0">
                <a:solidFill>
                  <a:srgbClr val="FFFFFF"/>
                </a:solidFill>
                <a:ea typeface="Arial"/>
                <a:cs typeface="Arial"/>
                <a:sym typeface="Arial"/>
              </a:rPr>
              <a:t> </a:t>
            </a:r>
            <a:r>
              <a:rPr lang="en-US" sz="800" b="1" i="0" u="none" strike="noStrike" cap="none" baseline="0" dirty="0" smtClean="0">
                <a:solidFill>
                  <a:srgbClr val="FFFFFF"/>
                </a:solidFill>
                <a:ea typeface="Arial"/>
                <a:cs typeface="Arial"/>
                <a:sym typeface="Arial"/>
              </a:rPr>
              <a:t>of </a:t>
            </a:r>
            <a:r>
              <a:rPr lang="en-US" sz="800" b="1" i="0" u="none" strike="noStrike" cap="none" baseline="0" dirty="0">
                <a:solidFill>
                  <a:srgbClr val="FFFFFF"/>
                </a:solidFill>
                <a:ea typeface="Arial"/>
                <a:cs typeface="Arial"/>
                <a:sym typeface="Arial"/>
              </a:rPr>
              <a:t>compatible </a:t>
            </a:r>
            <a:r>
              <a:rPr lang="en-US" sz="800" b="1" i="0" u="none" strike="noStrike" cap="none" baseline="0" dirty="0" smtClean="0">
                <a:solidFill>
                  <a:srgbClr val="FFFFFF"/>
                </a:solidFill>
                <a:ea typeface="Arial"/>
                <a:cs typeface="Arial"/>
                <a:sym typeface="Arial"/>
              </a:rPr>
              <a:t>plugins.</a:t>
            </a:r>
            <a:endParaRPr lang="en-US" sz="800" b="1" i="0" u="none" strike="noStrike" cap="none" baseline="0" dirty="0">
              <a:solidFill>
                <a:srgbClr val="FFFFFF"/>
              </a:solidFill>
              <a:ea typeface="Arial"/>
              <a:cs typeface="Arial"/>
              <a:sym typeface="Arial"/>
            </a:endParaRPr>
          </a:p>
        </p:txBody>
      </p:sp>
      <p:sp>
        <p:nvSpPr>
          <p:cNvPr id="85" name="Shape 85"/>
          <p:cNvSpPr/>
          <p:nvPr/>
        </p:nvSpPr>
        <p:spPr>
          <a:xfrm>
            <a:off x="3321954" y="4160538"/>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Share </a:t>
            </a:r>
            <a:r>
              <a:rPr lang="en-US" sz="800" b="1" i="0" u="none" strike="noStrike" cap="none" baseline="0" dirty="0">
                <a:solidFill>
                  <a:srgbClr val="FFFFFF"/>
                </a:solidFill>
                <a:ea typeface="Arial"/>
                <a:cs typeface="Arial"/>
                <a:sym typeface="Arial"/>
              </a:rPr>
              <a:t>binaries and manage distributions. </a:t>
            </a:r>
            <a:r>
              <a:rPr lang="en-US" sz="800" b="1" i="0" u="none" strike="noStrike" cap="none" baseline="0" dirty="0" smtClean="0">
                <a:solidFill>
                  <a:srgbClr val="FFFFFF"/>
                </a:solidFill>
                <a:ea typeface="Arial"/>
                <a:cs typeface="Arial"/>
                <a:sym typeface="Arial"/>
              </a:rPr>
              <a:t>Manage </a:t>
            </a:r>
            <a:r>
              <a:rPr lang="en-US" sz="800" b="1" i="0" u="none" strike="noStrike" cap="none" baseline="0" dirty="0">
                <a:solidFill>
                  <a:srgbClr val="FFFFFF"/>
                </a:solidFill>
                <a:ea typeface="Arial"/>
                <a:cs typeface="Arial"/>
                <a:sym typeface="Arial"/>
              </a:rPr>
              <a:t>artifact lifecycle. </a:t>
            </a:r>
          </a:p>
        </p:txBody>
      </p:sp>
      <p:sp>
        <p:nvSpPr>
          <p:cNvPr id="86" name="Shape 86"/>
          <p:cNvSpPr/>
          <p:nvPr/>
        </p:nvSpPr>
        <p:spPr>
          <a:xfrm>
            <a:off x="4981322" y="4017948"/>
            <a:ext cx="3332480" cy="6552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rgbClr val="FFFFFF"/>
                </a:solidFill>
                <a:ea typeface="Arial"/>
                <a:cs typeface="Arial"/>
                <a:sym typeface="Arial"/>
              </a:rPr>
              <a:t>Develop, </a:t>
            </a:r>
            <a:r>
              <a:rPr lang="en-US" sz="800" b="1" i="0" u="none" strike="noStrike" cap="none" baseline="0" dirty="0" smtClean="0">
                <a:solidFill>
                  <a:srgbClr val="FFFFFF"/>
                </a:solidFill>
                <a:ea typeface="Arial"/>
                <a:cs typeface="Arial"/>
                <a:sym typeface="Arial"/>
              </a:rPr>
              <a:t>Test</a:t>
            </a:r>
            <a:r>
              <a:rPr lang="en-US" sz="800" b="1" i="0" u="none" strike="noStrike" cap="none" baseline="0" dirty="0">
                <a:solidFill>
                  <a:srgbClr val="FFFFFF"/>
                </a:solidFill>
                <a:ea typeface="Arial"/>
                <a:cs typeface="Arial"/>
                <a:sym typeface="Arial"/>
              </a:rPr>
              <a:t>, QA and </a:t>
            </a:r>
            <a:r>
              <a:rPr lang="en-US" sz="800" b="1" i="0" u="none" strike="noStrike" cap="none" baseline="0" dirty="0" smtClean="0">
                <a:solidFill>
                  <a:srgbClr val="FFFFFF"/>
                </a:solidFill>
                <a:ea typeface="Arial"/>
                <a:cs typeface="Arial"/>
                <a:sym typeface="Arial"/>
              </a:rPr>
              <a:t>Production </a:t>
            </a:r>
            <a:r>
              <a:rPr lang="en-US" sz="800" b="1" i="0" u="none" strike="noStrike" cap="none" baseline="0" dirty="0">
                <a:solidFill>
                  <a:srgbClr val="FFFFFF"/>
                </a:solidFill>
                <a:ea typeface="Arial"/>
                <a:cs typeface="Arial"/>
                <a:sym typeface="Arial"/>
              </a:rPr>
              <a:t>on the same platform. </a:t>
            </a:r>
            <a:endParaRPr lang="en-US" sz="800" b="1" i="0" u="none" strike="noStrike" cap="none" baseline="0" dirty="0" smtClean="0">
              <a:solidFill>
                <a:srgbClr val="FFFFFF"/>
              </a:solidFill>
              <a:ea typeface="Arial"/>
              <a:cs typeface="Arial"/>
              <a:sym typeface="Arial"/>
            </a:endParaRP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Horizontal scaling, high availability, security, logging, update</a:t>
            </a:r>
            <a:r>
              <a:rPr lang="en-US" sz="800" b="1" i="0" u="none" strike="noStrike" cap="none" dirty="0" smtClean="0">
                <a:solidFill>
                  <a:srgbClr val="FFFFFF"/>
                </a:solidFill>
                <a:ea typeface="Arial"/>
                <a:cs typeface="Arial"/>
                <a:sym typeface="Arial"/>
              </a:rPr>
              <a:t> </a:t>
            </a:r>
            <a:r>
              <a:rPr lang="en-US" sz="800" b="1" dirty="0" smtClean="0">
                <a:solidFill>
                  <a:srgbClr val="FFFFFF"/>
                </a:solidFill>
                <a:ea typeface="Arial"/>
                <a:cs typeface="Arial"/>
                <a:sym typeface="Arial"/>
              </a:rPr>
              <a:t>management </a:t>
            </a: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Built</a:t>
            </a:r>
            <a:r>
              <a:rPr lang="en-US" sz="800" b="1" i="0" u="none" strike="noStrike" cap="none" baseline="0" dirty="0">
                <a:solidFill>
                  <a:srgbClr val="FFFFFF"/>
                </a:solidFill>
                <a:ea typeface="Arial"/>
                <a:cs typeface="Arial"/>
                <a:sym typeface="Arial"/>
              </a:rPr>
              <a:t>-in </a:t>
            </a:r>
            <a:r>
              <a:rPr lang="en-US" sz="800" b="1" i="0" u="none" strike="noStrike" cap="none" baseline="0" dirty="0" smtClean="0">
                <a:solidFill>
                  <a:srgbClr val="FFFFFF"/>
                </a:solidFill>
                <a:ea typeface="Arial"/>
                <a:cs typeface="Arial"/>
                <a:sym typeface="Arial"/>
              </a:rPr>
              <a:t>ecosystem of </a:t>
            </a:r>
            <a:r>
              <a:rPr lang="en-US" sz="800" b="1" i="0" u="none" strike="noStrike" cap="none" baseline="0" dirty="0">
                <a:solidFill>
                  <a:srgbClr val="FFFFFF"/>
                </a:solidFill>
                <a:ea typeface="Arial"/>
                <a:cs typeface="Arial"/>
                <a:sym typeface="Arial"/>
              </a:rPr>
              <a:t>services. </a:t>
            </a:r>
            <a:endParaRPr lang="en-US" sz="800" b="1" i="0" u="none" strike="noStrike" cap="none" baseline="0" dirty="0" smtClean="0">
              <a:solidFill>
                <a:srgbClr val="FFFFFF"/>
              </a:solidFill>
              <a:ea typeface="Arial"/>
              <a:cs typeface="Arial"/>
              <a:sym typeface="Arial"/>
            </a:endParaRP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Deploy</a:t>
            </a:r>
            <a:r>
              <a:rPr lang="en-US" sz="800" b="1" i="0" u="none" strike="noStrike" cap="none" baseline="0" dirty="0">
                <a:solidFill>
                  <a:srgbClr val="FFFFFF"/>
                </a:solidFill>
                <a:ea typeface="Arial"/>
                <a:cs typeface="Arial"/>
                <a:sym typeface="Arial"/>
              </a:rPr>
              <a:t>, operate and scale on </a:t>
            </a:r>
            <a:r>
              <a:rPr lang="en-US" sz="800" b="1" i="0" u="none" strike="noStrike" cap="none" baseline="0" dirty="0" smtClean="0">
                <a:solidFill>
                  <a:srgbClr val="FFFFFF"/>
                </a:solidFill>
                <a:ea typeface="Arial"/>
                <a:cs typeface="Arial"/>
                <a:sym typeface="Arial"/>
              </a:rPr>
              <a:t>IAAS of choice.</a:t>
            </a:r>
          </a:p>
          <a:p>
            <a:pPr algn="ctr">
              <a:buSzPct val="25000"/>
            </a:pPr>
            <a:r>
              <a:rPr lang="en-US" sz="800" b="1" dirty="0" smtClean="0">
                <a:solidFill>
                  <a:srgbClr val="FFFFFF"/>
                </a:solidFill>
                <a:ea typeface="Arial"/>
                <a:cs typeface="Arial"/>
                <a:sym typeface="Arial"/>
              </a:rPr>
              <a:t>Simple</a:t>
            </a:r>
            <a:r>
              <a:rPr lang="en-US" sz="800" b="1" dirty="0">
                <a:solidFill>
                  <a:srgbClr val="FFFFFF"/>
                </a:solidFill>
                <a:ea typeface="Arial"/>
                <a:cs typeface="Arial"/>
                <a:sym typeface="Arial"/>
              </a:rPr>
              <a:t>, developer friendly commands and APIs. </a:t>
            </a:r>
          </a:p>
          <a:p>
            <a:pPr marL="0" marR="0" lvl="0" indent="0" algn="ctr" rtl="0">
              <a:spcBef>
                <a:spcPts val="0"/>
              </a:spcBef>
              <a:buSzPct val="25000"/>
              <a:buNone/>
            </a:pPr>
            <a:endParaRPr sz="800" b="1" i="0" u="none" strike="noStrike" cap="none" baseline="0" dirty="0">
              <a:solidFill>
                <a:srgbClr val="FFFFFF"/>
              </a:solidFill>
              <a:ea typeface="Arial"/>
              <a:cs typeface="Arial"/>
              <a:sym typeface="Arial"/>
            </a:endParaRPr>
          </a:p>
        </p:txBody>
      </p:sp>
      <p:sp>
        <p:nvSpPr>
          <p:cNvPr id="87" name="Shape 87"/>
          <p:cNvSpPr/>
          <p:nvPr/>
        </p:nvSpPr>
        <p:spPr>
          <a:xfrm>
            <a:off x="585966" y="1986894"/>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AUTOMATION.</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Integrate tools and automate processes from testing to builds and </a:t>
            </a:r>
            <a:r>
              <a:rPr lang="en-US" sz="800" b="0" i="0" u="none" strike="noStrike" cap="none" baseline="0" dirty="0" smtClean="0">
                <a:solidFill>
                  <a:srgbClr val="000000"/>
                </a:solidFill>
                <a:latin typeface="Arial"/>
                <a:ea typeface="Arial"/>
                <a:cs typeface="Arial"/>
                <a:sym typeface="Arial"/>
              </a:rPr>
              <a:t>deployment.</a:t>
            </a:r>
            <a:endParaRPr lang="en-US" sz="800" b="0" i="0" u="none" strike="noStrike" cap="none" baseline="0" dirty="0">
              <a:solidFill>
                <a:srgbClr val="000000"/>
              </a:solidFill>
              <a:latin typeface="Arial"/>
              <a:ea typeface="Arial"/>
              <a:cs typeface="Arial"/>
              <a:sym typeface="Arial"/>
            </a:endParaRPr>
          </a:p>
        </p:txBody>
      </p:sp>
      <p:sp>
        <p:nvSpPr>
          <p:cNvPr id="88" name="Shape 88"/>
          <p:cNvSpPr/>
          <p:nvPr/>
        </p:nvSpPr>
        <p:spPr>
          <a:xfrm>
            <a:off x="2651335" y="1989882"/>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SPEED.</a:t>
            </a:r>
          </a:p>
          <a:p>
            <a:pPr marL="0" marR="0" lvl="0" indent="0" algn="l" rtl="0">
              <a:spcBef>
                <a:spcPts val="0"/>
              </a:spcBef>
              <a:buSzPct val="25000"/>
              <a:buNone/>
            </a:pPr>
            <a:r>
              <a:rPr lang="en-US" sz="800" b="0" i="0" u="none" strike="noStrike" cap="none" baseline="0" dirty="0" smtClean="0">
                <a:solidFill>
                  <a:srgbClr val="000000"/>
                </a:solidFill>
                <a:latin typeface="Arial"/>
                <a:ea typeface="Arial"/>
                <a:cs typeface="Arial"/>
                <a:sym typeface="Arial"/>
              </a:rPr>
              <a:t>Releasing </a:t>
            </a:r>
            <a:r>
              <a:rPr lang="en-US" sz="800" b="0" i="0" u="none" strike="noStrike" cap="none" baseline="0" dirty="0">
                <a:solidFill>
                  <a:srgbClr val="000000"/>
                </a:solidFill>
                <a:latin typeface="Arial"/>
                <a:ea typeface="Arial"/>
                <a:cs typeface="Arial"/>
                <a:sym typeface="Arial"/>
              </a:rPr>
              <a:t>more frequently with </a:t>
            </a:r>
            <a:r>
              <a:rPr lang="en-US" sz="800" b="0" i="0" u="none" strike="noStrike" cap="none" baseline="0" dirty="0" smtClean="0">
                <a:solidFill>
                  <a:srgbClr val="000000"/>
                </a:solidFill>
                <a:latin typeface="Arial"/>
                <a:ea typeface="Arial"/>
                <a:cs typeface="Arial"/>
                <a:sym typeface="Arial"/>
              </a:rPr>
              <a:t>fewer bits </a:t>
            </a:r>
            <a:r>
              <a:rPr lang="en-US" sz="800" b="0" i="0" u="none" strike="noStrike" cap="none" baseline="0" dirty="0">
                <a:solidFill>
                  <a:srgbClr val="000000"/>
                </a:solidFill>
                <a:latin typeface="Arial"/>
                <a:ea typeface="Arial"/>
                <a:cs typeface="Arial"/>
                <a:sym typeface="Arial"/>
              </a:rPr>
              <a:t>will reduce complexity and improve time-to-</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sp>
        <p:nvSpPr>
          <p:cNvPr id="89" name="Shape 89"/>
          <p:cNvSpPr/>
          <p:nvPr/>
        </p:nvSpPr>
        <p:spPr>
          <a:xfrm>
            <a:off x="4716705" y="1989882"/>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QUALITY.</a:t>
            </a:r>
          </a:p>
          <a:p>
            <a:pPr marL="0" marR="0" lvl="0" indent="0" algn="l" rtl="0">
              <a:spcBef>
                <a:spcPts val="0"/>
              </a:spcBef>
              <a:buSzPct val="25000"/>
              <a:buNone/>
            </a:pPr>
            <a:r>
              <a:rPr lang="en-US" sz="800" dirty="0" smtClean="0">
                <a:solidFill>
                  <a:srgbClr val="000000"/>
                </a:solidFill>
                <a:latin typeface="Arial"/>
                <a:ea typeface="Arial"/>
                <a:cs typeface="Arial"/>
                <a:sym typeface="Arial"/>
              </a:rPr>
              <a:t>Shorten </a:t>
            </a:r>
            <a:r>
              <a:rPr lang="en-US" sz="800" b="0" i="0" u="none" strike="noStrike" cap="none" baseline="0" dirty="0" smtClean="0">
                <a:solidFill>
                  <a:srgbClr val="000000"/>
                </a:solidFill>
                <a:latin typeface="Arial"/>
                <a:ea typeface="Arial"/>
                <a:cs typeface="Arial"/>
                <a:sym typeface="Arial"/>
              </a:rPr>
              <a:t>feedback </a:t>
            </a:r>
            <a:r>
              <a:rPr lang="en-US" sz="800" b="0" i="0" u="none" strike="noStrike" cap="none" baseline="0" dirty="0">
                <a:solidFill>
                  <a:srgbClr val="000000"/>
                </a:solidFill>
                <a:latin typeface="Arial"/>
                <a:ea typeface="Arial"/>
                <a:cs typeface="Arial"/>
                <a:sym typeface="Arial"/>
              </a:rPr>
              <a:t>loop using test-driven development to surface problems </a:t>
            </a:r>
            <a:r>
              <a:rPr lang="en-US" sz="800" b="0" i="0" u="none" strike="noStrike" cap="none" baseline="0" dirty="0" smtClean="0">
                <a:solidFill>
                  <a:srgbClr val="000000"/>
                </a:solidFill>
                <a:latin typeface="Arial"/>
                <a:ea typeface="Arial"/>
                <a:cs typeface="Arial"/>
                <a:sym typeface="Arial"/>
              </a:rPr>
              <a:t>sooner.</a:t>
            </a:r>
            <a:endParaRPr lang="en-US" sz="800" b="0" i="0" u="none" strike="noStrike" cap="none" baseline="0" dirty="0">
              <a:solidFill>
                <a:srgbClr val="000000"/>
              </a:solidFill>
              <a:latin typeface="Arial"/>
              <a:ea typeface="Arial"/>
              <a:cs typeface="Arial"/>
              <a:sym typeface="Arial"/>
            </a:endParaRPr>
          </a:p>
        </p:txBody>
      </p:sp>
      <p:sp>
        <p:nvSpPr>
          <p:cNvPr id="90" name="Shape 90"/>
          <p:cNvSpPr/>
          <p:nvPr/>
        </p:nvSpPr>
        <p:spPr>
          <a:xfrm>
            <a:off x="6782073" y="1989882"/>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AGILITY.</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Push updates on regular basis with no downtime to improve customer experience and time to </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grpSp>
        <p:nvGrpSpPr>
          <p:cNvPr id="91" name="Shape 91"/>
          <p:cNvGrpSpPr/>
          <p:nvPr/>
        </p:nvGrpSpPr>
        <p:grpSpPr>
          <a:xfrm>
            <a:off x="105544" y="2636831"/>
            <a:ext cx="8578542" cy="1518312"/>
            <a:chOff x="87342" y="2286009"/>
            <a:chExt cx="8578542" cy="1518312"/>
          </a:xfrm>
        </p:grpSpPr>
        <p:sp>
          <p:nvSpPr>
            <p:cNvPr id="92" name="Shape 92"/>
            <p:cNvSpPr/>
            <p:nvPr/>
          </p:nvSpPr>
          <p:spPr>
            <a:xfrm>
              <a:off x="537900" y="2397368"/>
              <a:ext cx="1528755" cy="541570"/>
            </a:xfrm>
            <a:prstGeom prst="homePlate">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Commit Code Change</a:t>
              </a:r>
            </a:p>
          </p:txBody>
        </p:sp>
        <p:sp>
          <p:nvSpPr>
            <p:cNvPr id="93" name="Shape 93"/>
            <p:cNvSpPr/>
            <p:nvPr/>
          </p:nvSpPr>
          <p:spPr>
            <a:xfrm>
              <a:off x="1798250"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Automate Build &amp; </a:t>
              </a:r>
              <a:r>
                <a:rPr lang="en-US" sz="1000" b="1" i="0" u="none" strike="noStrike" cap="none" baseline="0" dirty="0" smtClean="0">
                  <a:solidFill>
                    <a:schemeClr val="lt1"/>
                  </a:solidFill>
                  <a:latin typeface="Arial"/>
                  <a:ea typeface="Arial"/>
                  <a:cs typeface="Arial"/>
                  <a:sym typeface="Arial"/>
                </a:rPr>
                <a:t>Test</a:t>
              </a:r>
              <a:endParaRPr lang="en-US" sz="1000" b="1" i="0" u="none" strike="noStrike" cap="none" baseline="0" dirty="0">
                <a:solidFill>
                  <a:schemeClr val="lt1"/>
                </a:solidFill>
                <a:latin typeface="Arial"/>
                <a:ea typeface="Arial"/>
                <a:cs typeface="Arial"/>
                <a:sym typeface="Arial"/>
              </a:endParaRPr>
            </a:p>
          </p:txBody>
        </p:sp>
        <p:sp>
          <p:nvSpPr>
            <p:cNvPr id="94" name="Shape 94"/>
            <p:cNvSpPr/>
            <p:nvPr/>
          </p:nvSpPr>
          <p:spPr>
            <a:xfrm>
              <a:off x="3185335"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lt1"/>
                  </a:solidFill>
                  <a:latin typeface="Arial"/>
                  <a:ea typeface="Arial"/>
                  <a:cs typeface="Arial"/>
                  <a:sym typeface="Arial"/>
                </a:rPr>
                <a:t>Manage </a:t>
              </a:r>
              <a:r>
                <a:rPr lang="en-US" sz="1000" b="1" i="0" u="none" strike="noStrike" cap="none" baseline="0" dirty="0">
                  <a:solidFill>
                    <a:schemeClr val="lt1"/>
                  </a:solidFill>
                  <a:latin typeface="Arial"/>
                  <a:ea typeface="Arial"/>
                  <a:cs typeface="Arial"/>
                  <a:sym typeface="Arial"/>
                </a:rPr>
                <a:t>Binaries &amp; Build Artifacts</a:t>
              </a:r>
            </a:p>
          </p:txBody>
        </p:sp>
        <p:sp>
          <p:nvSpPr>
            <p:cNvPr id="95" name="Shape 95"/>
            <p:cNvSpPr/>
            <p:nvPr/>
          </p:nvSpPr>
          <p:spPr>
            <a:xfrm>
              <a:off x="4572421" y="2398068"/>
              <a:ext cx="4093463"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bg1"/>
                  </a:solidFill>
                  <a:latin typeface="Arial"/>
                  <a:ea typeface="Arial"/>
                  <a:cs typeface="Arial"/>
                  <a:sym typeface="Arial"/>
                </a:rPr>
                <a:t>Pivotal Cloud</a:t>
              </a:r>
              <a:r>
                <a:rPr lang="en-US" sz="1000" b="1" i="0" u="none" strike="noStrike" cap="none" dirty="0" smtClean="0">
                  <a:solidFill>
                    <a:schemeClr val="bg1"/>
                  </a:solidFill>
                  <a:latin typeface="Arial"/>
                  <a:ea typeface="Arial"/>
                  <a:cs typeface="Arial"/>
                  <a:sym typeface="Arial"/>
                </a:rPr>
                <a:t> Foundry (Elastic Runtime)</a:t>
              </a:r>
              <a:endParaRPr lang="en-US" sz="1000" b="1" i="0" u="none" strike="noStrike" cap="none" baseline="0" dirty="0">
                <a:solidFill>
                  <a:schemeClr val="bg1"/>
                </a:solidFill>
                <a:latin typeface="Arial"/>
                <a:ea typeface="Arial"/>
                <a:cs typeface="Arial"/>
                <a:sym typeface="Arial"/>
              </a:endParaRPr>
            </a:p>
          </p:txBody>
        </p:sp>
        <p:sp>
          <p:nvSpPr>
            <p:cNvPr id="102" name="Shape 102"/>
            <p:cNvSpPr txBox="1"/>
            <p:nvPr/>
          </p:nvSpPr>
          <p:spPr>
            <a:xfrm rot="16200000">
              <a:off x="-162629" y="2535980"/>
              <a:ext cx="776939"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chemeClr val="bg1"/>
                  </a:solidFill>
                  <a:latin typeface="Arial"/>
                  <a:ea typeface="Arial"/>
                  <a:cs typeface="Arial"/>
                  <a:sym typeface="Arial"/>
                </a:rPr>
                <a:t>Build Pipeline Operations</a:t>
              </a:r>
            </a:p>
          </p:txBody>
        </p:sp>
        <p:sp>
          <p:nvSpPr>
            <p:cNvPr id="103" name="Shape 103"/>
            <p:cNvSpPr txBox="1"/>
            <p:nvPr/>
          </p:nvSpPr>
          <p:spPr>
            <a:xfrm rot="16200000">
              <a:off x="-116463" y="3137958"/>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chemeClr val="bg1"/>
                  </a:solidFill>
                  <a:latin typeface="Arial"/>
                  <a:ea typeface="Arial"/>
                  <a:cs typeface="Arial"/>
                  <a:sym typeface="Arial"/>
                </a:rPr>
                <a:t>Tool Chain</a:t>
              </a:r>
            </a:p>
          </p:txBody>
        </p:sp>
        <p:sp>
          <p:nvSpPr>
            <p:cNvPr id="104" name="Shape 104"/>
            <p:cNvSpPr txBox="1"/>
            <p:nvPr/>
          </p:nvSpPr>
          <p:spPr>
            <a:xfrm>
              <a:off x="788743" y="3613955"/>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err="1">
                  <a:solidFill>
                    <a:srgbClr val="FFFFFF"/>
                  </a:solidFill>
                  <a:ea typeface="Arial"/>
                  <a:cs typeface="Arial"/>
                  <a:sym typeface="Arial"/>
                </a:rPr>
                <a:t>Gitlab</a:t>
              </a:r>
              <a:endParaRPr lang="en-US" sz="1000" b="1" i="0" u="none" strike="noStrike" cap="none" baseline="0" dirty="0">
                <a:solidFill>
                  <a:srgbClr val="FFFFFF"/>
                </a:solidFill>
                <a:ea typeface="Arial"/>
                <a:cs typeface="Arial"/>
                <a:sym typeface="Arial"/>
              </a:endParaRPr>
            </a:p>
          </p:txBody>
        </p:sp>
        <p:sp>
          <p:nvSpPr>
            <p:cNvPr id="105" name="Shape 105"/>
            <p:cNvSpPr txBox="1"/>
            <p:nvPr/>
          </p:nvSpPr>
          <p:spPr>
            <a:xfrm>
              <a:off x="2170676" y="3619655"/>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a:solidFill>
                    <a:srgbClr val="FFFFFF"/>
                  </a:solidFill>
                  <a:ea typeface="Arial"/>
                  <a:cs typeface="Arial"/>
                  <a:sym typeface="Arial"/>
                </a:rPr>
                <a:t>Jenkins</a:t>
              </a:r>
            </a:p>
          </p:txBody>
        </p:sp>
      </p:grpSp>
      <p:sp>
        <p:nvSpPr>
          <p:cNvPr id="40" name="Shape 86"/>
          <p:cNvSpPr/>
          <p:nvPr/>
        </p:nvSpPr>
        <p:spPr>
          <a:xfrm>
            <a:off x="3783796" y="1254527"/>
            <a:ext cx="1688479" cy="2454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smtClean="0">
                <a:solidFill>
                  <a:srgbClr val="FFFFFF"/>
                </a:solidFill>
                <a:ea typeface="Arial"/>
                <a:cs typeface="Arial"/>
                <a:sym typeface="Arial"/>
              </a:rPr>
              <a:t>Agile Project Management</a:t>
            </a:r>
            <a:endParaRPr sz="1000" b="1" i="0" u="none" strike="noStrike" cap="none" baseline="0" dirty="0">
              <a:solidFill>
                <a:srgbClr val="FFFFFF"/>
              </a:solidFill>
              <a:ea typeface="Arial"/>
              <a:cs typeface="Arial"/>
              <a:sym typeface="Arial"/>
            </a:endParaRPr>
          </a:p>
        </p:txBody>
      </p:sp>
      <p:sp>
        <p:nvSpPr>
          <p:cNvPr id="9" name="Left Brace 8"/>
          <p:cNvSpPr>
            <a:spLocks/>
          </p:cNvSpPr>
          <p:nvPr/>
        </p:nvSpPr>
        <p:spPr>
          <a:xfrm rot="5400000">
            <a:off x="4255412" y="-2447052"/>
            <a:ext cx="746150" cy="8582663"/>
          </a:xfrm>
          <a:prstGeom prst="leftBrace">
            <a:avLst>
              <a:gd name="adj1" fmla="val 8333"/>
              <a:gd name="adj2" fmla="val 49882"/>
            </a:avLst>
          </a:prstGeom>
          <a:ln>
            <a:solidFill>
              <a:srgbClr val="F7964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10" name="Picture 9" descr="gitlab-logo-square (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005" y="3333516"/>
            <a:ext cx="640080" cy="640080"/>
          </a:xfrm>
          <a:prstGeom prst="rect">
            <a:avLst/>
          </a:prstGeom>
        </p:spPr>
      </p:pic>
      <p:sp>
        <p:nvSpPr>
          <p:cNvPr id="27" name="Shape 82"/>
          <p:cNvSpPr txBox="1">
            <a:spLocks noGrp="1"/>
          </p:cNvSpPr>
          <p:nvPr>
            <p:ph type="title"/>
          </p:nvPr>
        </p:nvSpPr>
        <p:spPr>
          <a:xfrm>
            <a:off x="296157" y="184985"/>
            <a:ext cx="8410574" cy="460374"/>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3200" b="0" i="0" u="none" strike="noStrike" cap="none" baseline="0" dirty="0">
                <a:solidFill>
                  <a:schemeClr val="accent1"/>
                </a:solidFill>
                <a:latin typeface="+mj-lt"/>
                <a:ea typeface="Arial"/>
                <a:cs typeface="Arial"/>
                <a:sym typeface="Arial"/>
              </a:rPr>
              <a:t>Application Lifecycle Management: CI/</a:t>
            </a:r>
            <a:r>
              <a:rPr lang="en-US" sz="3200" b="0" i="0" u="none" strike="noStrike" cap="none" baseline="0" dirty="0" smtClean="0">
                <a:solidFill>
                  <a:schemeClr val="accent1"/>
                </a:solidFill>
                <a:latin typeface="+mj-lt"/>
                <a:ea typeface="Arial"/>
                <a:cs typeface="Arial"/>
                <a:sym typeface="Arial"/>
              </a:rPr>
              <a:t>CD</a:t>
            </a:r>
            <a:endParaRPr lang="en-US" sz="1800" b="0" i="0" u="none" strike="noStrike" cap="none" baseline="0" dirty="0">
              <a:solidFill>
                <a:schemeClr val="accent1"/>
              </a:solidFill>
              <a:latin typeface="+mj-lt"/>
              <a:ea typeface="Arial"/>
              <a:cs typeface="Arial"/>
              <a:sym typeface="Arial"/>
            </a:endParaRPr>
          </a:p>
        </p:txBody>
      </p:sp>
      <p:sp>
        <p:nvSpPr>
          <p:cNvPr id="28" name="Text Placeholder 1"/>
          <p:cNvSpPr txBox="1">
            <a:spLocks/>
          </p:cNvSpPr>
          <p:nvPr/>
        </p:nvSpPr>
        <p:spPr>
          <a:xfrm>
            <a:off x="225602" y="560036"/>
            <a:ext cx="8410574" cy="34621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latin typeface="+mj-lt"/>
            </a:endParaRPr>
          </a:p>
        </p:txBody>
      </p:sp>
      <p:pic>
        <p:nvPicPr>
          <p:cNvPr id="6" name="Picture 5"/>
          <p:cNvPicPr>
            <a:picLocks noChangeAspect="1"/>
          </p:cNvPicPr>
          <p:nvPr/>
        </p:nvPicPr>
        <p:blipFill>
          <a:blip r:embed="rId5"/>
          <a:stretch>
            <a:fillRect/>
          </a:stretch>
        </p:blipFill>
        <p:spPr>
          <a:xfrm>
            <a:off x="1796987" y="3289760"/>
            <a:ext cx="1473742" cy="859683"/>
          </a:xfrm>
          <a:prstGeom prst="rect">
            <a:avLst/>
          </a:prstGeom>
        </p:spPr>
      </p:pic>
      <p:pic>
        <p:nvPicPr>
          <p:cNvPr id="7" name="Picture 6"/>
          <p:cNvPicPr>
            <a:picLocks noChangeAspect="1"/>
          </p:cNvPicPr>
          <p:nvPr/>
        </p:nvPicPr>
        <p:blipFill>
          <a:blip r:embed="rId6"/>
          <a:stretch>
            <a:fillRect/>
          </a:stretch>
        </p:blipFill>
        <p:spPr>
          <a:xfrm>
            <a:off x="3537179" y="3333516"/>
            <a:ext cx="829869" cy="829869"/>
          </a:xfrm>
          <a:prstGeom prst="rect">
            <a:avLst/>
          </a:prstGeom>
        </p:spPr>
      </p:pic>
      <p:pic>
        <p:nvPicPr>
          <p:cNvPr id="8" name="Picture 7"/>
          <p:cNvPicPr>
            <a:picLocks noChangeAspect="1"/>
          </p:cNvPicPr>
          <p:nvPr/>
        </p:nvPicPr>
        <p:blipFill>
          <a:blip r:embed="rId7"/>
          <a:stretch>
            <a:fillRect/>
          </a:stretch>
        </p:blipFill>
        <p:spPr>
          <a:xfrm>
            <a:off x="3696298" y="1024591"/>
            <a:ext cx="1984949" cy="297742"/>
          </a:xfrm>
          <a:prstGeom prst="rect">
            <a:avLst/>
          </a:prstGeom>
        </p:spPr>
      </p:pic>
    </p:spTree>
    <p:extLst>
      <p:ext uri="{BB962C8B-B14F-4D97-AF65-F5344CB8AC3E}">
        <p14:creationId xmlns:p14="http://schemas.microsoft.com/office/powerpoint/2010/main" val="10739136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113722" y="75207"/>
            <a:ext cx="8796928" cy="559852"/>
          </a:xfrm>
        </p:spPr>
        <p:txBody>
          <a:bodyPr/>
          <a:lstStyle/>
          <a:p>
            <a:pPr lvl="0"/>
            <a:r>
              <a:rPr lang="en-US" b="0" dirty="0" smtClean="0">
                <a:solidFill>
                  <a:schemeClr val="accent1"/>
                </a:solidFill>
                <a:sym typeface="Helvetica Neue"/>
              </a:rPr>
              <a:t>Cloud Native Maturity Model</a:t>
            </a:r>
            <a:endParaRPr lang="en-US" b="0" dirty="0">
              <a:solidFill>
                <a:schemeClr val="accent1"/>
              </a:solidFill>
              <a:sym typeface="Helvetica Neue"/>
            </a:endParaRPr>
          </a:p>
        </p:txBody>
      </p:sp>
      <p:sp>
        <p:nvSpPr>
          <p:cNvPr id="9" name="Shape 637"/>
          <p:cNvSpPr/>
          <p:nvPr/>
        </p:nvSpPr>
        <p:spPr>
          <a:xfrm>
            <a:off x="3527787" y="798356"/>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0" name="Rounded Rectangle 9"/>
          <p:cNvSpPr/>
          <p:nvPr/>
        </p:nvSpPr>
        <p:spPr>
          <a:xfrm>
            <a:off x="1252610" y="757835"/>
            <a:ext cx="2441680" cy="95252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Shape 645"/>
          <p:cNvSpPr/>
          <p:nvPr/>
        </p:nvSpPr>
        <p:spPr>
          <a:xfrm>
            <a:off x="3527787" y="4046689"/>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2" name="Shape 638"/>
          <p:cNvSpPr/>
          <p:nvPr/>
        </p:nvSpPr>
        <p:spPr>
          <a:xfrm>
            <a:off x="1325123" y="844886"/>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Native</a:t>
            </a:r>
            <a:endParaRPr lang="en-US" sz="2000" b="1" kern="0" dirty="0">
              <a:solidFill>
                <a:prstClr val="white"/>
              </a:solidFill>
              <a:latin typeface="Roboto"/>
              <a:ea typeface="Roboto"/>
              <a:cs typeface="Roboto"/>
              <a:sym typeface="Roboto"/>
              <a:rtl val="0"/>
            </a:endParaRPr>
          </a:p>
        </p:txBody>
      </p:sp>
      <p:sp>
        <p:nvSpPr>
          <p:cNvPr id="13" name="Shape 641"/>
          <p:cNvSpPr/>
          <p:nvPr/>
        </p:nvSpPr>
        <p:spPr>
          <a:xfrm>
            <a:off x="4099100" y="810021"/>
            <a:ext cx="3796078"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Microservices architecture</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API-first design</a:t>
            </a:r>
            <a:endParaRPr lang="en-US" sz="1200" kern="0" dirty="0">
              <a:solidFill>
                <a:srgbClr val="FFFFFF"/>
              </a:solidFill>
              <a:latin typeface="Roboto Light"/>
              <a:ea typeface="Roboto"/>
              <a:cs typeface="Roboto Light"/>
              <a:sym typeface="Roboto"/>
              <a:rtl val="0"/>
            </a:endParaRPr>
          </a:p>
        </p:txBody>
      </p:sp>
      <p:sp>
        <p:nvSpPr>
          <p:cNvPr id="14" name="Shape 637"/>
          <p:cNvSpPr/>
          <p:nvPr/>
        </p:nvSpPr>
        <p:spPr>
          <a:xfrm>
            <a:off x="3527787" y="1889147"/>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5" name="Shape 637"/>
          <p:cNvSpPr/>
          <p:nvPr/>
        </p:nvSpPr>
        <p:spPr>
          <a:xfrm>
            <a:off x="3527787" y="2989251"/>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6" name="Shape 641"/>
          <p:cNvSpPr/>
          <p:nvPr/>
        </p:nvSpPr>
        <p:spPr>
          <a:xfrm>
            <a:off x="4106351" y="1783344"/>
            <a:ext cx="3869125" cy="1078798"/>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Fault-tolerant and resilient design</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Cloud</a:t>
            </a:r>
            <a:r>
              <a:rPr lang="en-US" sz="1200" kern="0" dirty="0">
                <a:solidFill>
                  <a:srgbClr val="FFFFFF"/>
                </a:solidFill>
                <a:latin typeface="Roboto Light"/>
                <a:ea typeface="Roboto"/>
                <a:cs typeface="Roboto Light"/>
                <a:sym typeface="Roboto"/>
                <a:rtl val="0"/>
              </a:rPr>
              <a:t>-agnostic runtime </a:t>
            </a:r>
            <a:r>
              <a:rPr lang="en-US" sz="1200" kern="0" dirty="0" smtClean="0">
                <a:solidFill>
                  <a:srgbClr val="FFFFFF"/>
                </a:solidFill>
                <a:latin typeface="Roboto Light"/>
                <a:ea typeface="Roboto"/>
                <a:cs typeface="Roboto Light"/>
                <a:sym typeface="Roboto"/>
                <a:rtl val="0"/>
              </a:rPr>
              <a:t>implementation</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Bundled metrics and monitoring</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Proactive failure </a:t>
            </a:r>
            <a:r>
              <a:rPr lang="en-US" sz="1200" kern="0" dirty="0" smtClean="0">
                <a:solidFill>
                  <a:srgbClr val="FFFFFF"/>
                </a:solidFill>
                <a:latin typeface="Roboto Light"/>
                <a:ea typeface="Roboto"/>
                <a:cs typeface="Roboto Light"/>
                <a:sym typeface="Roboto"/>
                <a:rtl val="0"/>
              </a:rPr>
              <a:t>testing</a:t>
            </a:r>
            <a:endParaRPr lang="en-US" sz="1200" kern="0" dirty="0">
              <a:solidFill>
                <a:srgbClr val="FFFFFF"/>
              </a:solidFill>
              <a:latin typeface="Roboto Light"/>
              <a:ea typeface="Roboto"/>
              <a:cs typeface="Roboto Light"/>
              <a:sym typeface="Roboto"/>
              <a:rtl val="0"/>
            </a:endParaRPr>
          </a:p>
        </p:txBody>
      </p:sp>
      <p:sp>
        <p:nvSpPr>
          <p:cNvPr id="17" name="Rounded Rectangle 16"/>
          <p:cNvSpPr/>
          <p:nvPr/>
        </p:nvSpPr>
        <p:spPr>
          <a:xfrm>
            <a:off x="1274389" y="1838684"/>
            <a:ext cx="2441680" cy="952520"/>
          </a:xfrm>
          <a:prstGeom prst="roundRect">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Shape 641"/>
          <p:cNvSpPr/>
          <p:nvPr/>
        </p:nvSpPr>
        <p:spPr>
          <a:xfrm>
            <a:off x="3417026" y="1394389"/>
            <a:ext cx="3157190" cy="1078798"/>
          </a:xfrm>
          <a:prstGeom prst="rect">
            <a:avLst/>
          </a:prstGeom>
          <a:noFill/>
          <a:ln>
            <a:noFill/>
          </a:ln>
        </p:spPr>
        <p:txBody>
          <a:bodyPr lIns="91425" tIns="45700" rIns="91425" bIns="45700" anchor="ctr" anchorCtr="0">
            <a:noAutofit/>
          </a:bodyPr>
          <a:lstStyle/>
          <a:p>
            <a:pPr marL="171450" indent="-171450" defTabSz="914400">
              <a:lnSpc>
                <a:spcPct val="130000"/>
              </a:lnSpc>
              <a:buSzPct val="100000"/>
              <a:buFont typeface="Arial"/>
              <a:buChar char="•"/>
            </a:pPr>
            <a:endParaRPr lang="en-US" sz="1400" kern="0" dirty="0">
              <a:solidFill>
                <a:srgbClr val="000000"/>
              </a:solidFill>
              <a:latin typeface="Roboto"/>
              <a:ea typeface="Roboto"/>
              <a:cs typeface="Roboto Regular"/>
              <a:sym typeface="Roboto"/>
              <a:rtl val="0"/>
            </a:endParaRPr>
          </a:p>
        </p:txBody>
      </p:sp>
      <p:sp>
        <p:nvSpPr>
          <p:cNvPr id="19" name="Shape 638"/>
          <p:cNvSpPr/>
          <p:nvPr/>
        </p:nvSpPr>
        <p:spPr>
          <a:xfrm>
            <a:off x="1332375" y="1924012"/>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Resilient</a:t>
            </a:r>
            <a:endParaRPr lang="en-US" sz="2000" b="1" kern="0" dirty="0">
              <a:solidFill>
                <a:prstClr val="white"/>
              </a:solidFill>
              <a:latin typeface="Roboto"/>
              <a:ea typeface="Roboto"/>
              <a:cs typeface="Roboto"/>
              <a:sym typeface="Roboto"/>
              <a:rtl val="0"/>
            </a:endParaRPr>
          </a:p>
        </p:txBody>
      </p:sp>
      <p:sp>
        <p:nvSpPr>
          <p:cNvPr id="20" name="Rounded Rectangle 19"/>
          <p:cNvSpPr/>
          <p:nvPr/>
        </p:nvSpPr>
        <p:spPr>
          <a:xfrm>
            <a:off x="1252610" y="2928988"/>
            <a:ext cx="2441680" cy="952520"/>
          </a:xfrm>
          <a:prstGeom prst="roundRect">
            <a:avLst/>
          </a:prstGeom>
          <a:solidFill>
            <a:schemeClr val="accent3"/>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Shape 638"/>
          <p:cNvSpPr/>
          <p:nvPr/>
        </p:nvSpPr>
        <p:spPr>
          <a:xfrm>
            <a:off x="1325125" y="3021891"/>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Friendly</a:t>
            </a:r>
            <a:endParaRPr lang="en-US" sz="2000" b="1" kern="0" dirty="0">
              <a:solidFill>
                <a:prstClr val="white"/>
              </a:solidFill>
              <a:latin typeface="Roboto"/>
              <a:ea typeface="Roboto"/>
              <a:cs typeface="Roboto"/>
              <a:sym typeface="Roboto"/>
              <a:rtl val="0"/>
            </a:endParaRPr>
          </a:p>
        </p:txBody>
      </p:sp>
      <p:sp>
        <p:nvSpPr>
          <p:cNvPr id="22" name="Rounded Rectangle 21"/>
          <p:cNvSpPr/>
          <p:nvPr/>
        </p:nvSpPr>
        <p:spPr>
          <a:xfrm>
            <a:off x="1252610" y="4004025"/>
            <a:ext cx="2441680" cy="952520"/>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Shape 638"/>
          <p:cNvSpPr/>
          <p:nvPr/>
        </p:nvSpPr>
        <p:spPr>
          <a:xfrm>
            <a:off x="1332376" y="4081554"/>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Ready</a:t>
            </a:r>
            <a:endParaRPr lang="en-US" sz="2000" b="1" kern="0" dirty="0">
              <a:solidFill>
                <a:prstClr val="white"/>
              </a:solidFill>
              <a:latin typeface="Roboto"/>
              <a:ea typeface="Roboto"/>
              <a:cs typeface="Roboto"/>
              <a:sym typeface="Roboto"/>
              <a:rtl val="0"/>
            </a:endParaRPr>
          </a:p>
        </p:txBody>
      </p:sp>
      <p:sp>
        <p:nvSpPr>
          <p:cNvPr id="24" name="Shape 641"/>
          <p:cNvSpPr/>
          <p:nvPr/>
        </p:nvSpPr>
        <p:spPr>
          <a:xfrm>
            <a:off x="4106352" y="403676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No permanent disk access</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Self-contained application</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Platform-managed ports and networking</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Consumes platform-managed backing services </a:t>
            </a:r>
            <a:endParaRPr lang="en-US" sz="1200" kern="0" dirty="0">
              <a:solidFill>
                <a:srgbClr val="FFFFFF"/>
              </a:solidFill>
              <a:latin typeface="Roboto Light"/>
              <a:ea typeface="Roboto"/>
              <a:cs typeface="Roboto Light"/>
              <a:sym typeface="Roboto"/>
              <a:rtl val="0"/>
            </a:endParaRPr>
          </a:p>
        </p:txBody>
      </p:sp>
      <p:sp>
        <p:nvSpPr>
          <p:cNvPr id="25" name="Shape 641"/>
          <p:cNvSpPr/>
          <p:nvPr/>
        </p:nvSpPr>
        <p:spPr>
          <a:xfrm>
            <a:off x="4142480" y="298483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12 Factor </a:t>
            </a:r>
            <a:r>
              <a:rPr lang="en-US" sz="1200" kern="0" dirty="0" smtClean="0">
                <a:solidFill>
                  <a:srgbClr val="FFFFFF"/>
                </a:solidFill>
                <a:latin typeface="Roboto Light"/>
                <a:ea typeface="Roboto"/>
                <a:cs typeface="Roboto Light"/>
                <a:sym typeface="Roboto"/>
                <a:rtl val="0"/>
              </a:rPr>
              <a:t>App methodology</a:t>
            </a:r>
            <a:endParaRPr lang="en-US" sz="1200" kern="0" dirty="0">
              <a:solidFill>
                <a:srgbClr val="FFFFFF"/>
              </a:solidFill>
              <a:latin typeface="Roboto Light"/>
              <a:ea typeface="Roboto"/>
              <a:cs typeface="Roboto Light"/>
              <a:sym typeface="Roboto"/>
              <a:rtl val="0"/>
            </a:endParaRP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Horizontally scalable</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Leverages platform for high availability</a:t>
            </a:r>
          </a:p>
        </p:txBody>
      </p:sp>
    </p:spTree>
    <p:extLst>
      <p:ext uri="{BB962C8B-B14F-4D97-AF65-F5344CB8AC3E}">
        <p14:creationId xmlns:p14="http://schemas.microsoft.com/office/powerpoint/2010/main" val="23075963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P spid="13" grpId="0"/>
      <p:bldP spid="14" grpId="0" animBg="1"/>
      <p:bldP spid="15" grpId="0" animBg="1"/>
      <p:bldP spid="16" grpId="0"/>
      <p:bldP spid="17" grpId="0" animBg="1"/>
      <p:bldP spid="19" grpId="0"/>
      <p:bldP spid="20" grpId="0" animBg="1"/>
      <p:bldP spid="21"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cap="all" dirty="0" smtClean="0">
                <a:solidFill>
                  <a:srgbClr val="74CEC7"/>
                </a:solidFill>
              </a:rPr>
              <a:t>B r e a k</a:t>
            </a:r>
            <a:endParaRPr lang="en" sz="2100" cap="all" dirty="0">
              <a:solidFill>
                <a:srgbClr val="74CEC7"/>
              </a:solidFill>
            </a:endParaRPr>
          </a:p>
        </p:txBody>
      </p:sp>
    </p:spTree>
    <p:extLst>
      <p:ext uri="{BB962C8B-B14F-4D97-AF65-F5344CB8AC3E}">
        <p14:creationId xmlns:p14="http://schemas.microsoft.com/office/powerpoint/2010/main" val="41000464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801598" y="1981365"/>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WHY</a:t>
            </a:r>
            <a:endParaRPr lang="en-US" sz="9600" b="1" dirty="0">
              <a:solidFill>
                <a:schemeClr val="accent6"/>
              </a:solidFill>
              <a:sym typeface="Arial"/>
              <a:rtl val="0"/>
            </a:endParaRPr>
          </a:p>
        </p:txBody>
      </p:sp>
    </p:spTree>
    <p:extLst>
      <p:ext uri="{BB962C8B-B14F-4D97-AF65-F5344CB8AC3E}">
        <p14:creationId xmlns:p14="http://schemas.microsoft.com/office/powerpoint/2010/main" val="196097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162947" y="140074"/>
            <a:ext cx="8796928" cy="474445"/>
          </a:xfrm>
        </p:spPr>
        <p:txBody>
          <a:bodyPr/>
          <a:lstStyle/>
          <a:p>
            <a:pPr lvl="0"/>
            <a:r>
              <a:rPr lang="en-US" sz="3200" b="0" dirty="0" smtClean="0">
                <a:solidFill>
                  <a:schemeClr val="accent1"/>
                </a:solidFill>
                <a:sym typeface="Helvetica Neue"/>
              </a:rPr>
              <a:t>Disruption to Enterprise IT is here</a:t>
            </a:r>
            <a:endParaRPr lang="en-US" sz="1800" b="0" dirty="0">
              <a:solidFill>
                <a:schemeClr val="accent1"/>
              </a:solidFill>
              <a:sym typeface="Helvetica Neue"/>
            </a:endParaRPr>
          </a:p>
        </p:txBody>
      </p:sp>
      <p:pic>
        <p:nvPicPr>
          <p:cNvPr id="2" name="Picture 1"/>
          <p:cNvPicPr>
            <a:picLocks noChangeAspect="1"/>
          </p:cNvPicPr>
          <p:nvPr/>
        </p:nvPicPr>
        <p:blipFill>
          <a:blip r:embed="rId3"/>
          <a:stretch>
            <a:fillRect/>
          </a:stretch>
        </p:blipFill>
        <p:spPr>
          <a:xfrm>
            <a:off x="489591" y="1690778"/>
            <a:ext cx="4157481" cy="1776261"/>
          </a:xfrm>
          <a:prstGeom prst="rect">
            <a:avLst/>
          </a:prstGeom>
        </p:spPr>
      </p:pic>
      <p:pic>
        <p:nvPicPr>
          <p:cNvPr id="3" name="Picture 2"/>
          <p:cNvPicPr>
            <a:picLocks noChangeAspect="1"/>
          </p:cNvPicPr>
          <p:nvPr/>
        </p:nvPicPr>
        <p:blipFill>
          <a:blip r:embed="rId4"/>
          <a:stretch>
            <a:fillRect/>
          </a:stretch>
        </p:blipFill>
        <p:spPr>
          <a:xfrm>
            <a:off x="5312783" y="1030771"/>
            <a:ext cx="2875144" cy="3319978"/>
          </a:xfrm>
          <a:prstGeom prst="rect">
            <a:avLst/>
          </a:prstGeom>
        </p:spPr>
      </p:pic>
      <p:sp>
        <p:nvSpPr>
          <p:cNvPr id="9" name="Shape 264"/>
          <p:cNvSpPr txBox="1"/>
          <p:nvPr/>
        </p:nvSpPr>
        <p:spPr>
          <a:xfrm>
            <a:off x="1286637" y="4447453"/>
            <a:ext cx="2408835" cy="348794"/>
          </a:xfrm>
          <a:prstGeom prst="rect">
            <a:avLst/>
          </a:prstGeom>
          <a:noFill/>
          <a:ln>
            <a:noFill/>
          </a:ln>
        </p:spPr>
        <p:txBody>
          <a:bodyPr lIns="50775" tIns="50775" rIns="50775" bIns="50775" anchor="ctr" anchorCtr="0">
            <a:noAutofit/>
          </a:bodyPr>
          <a:lstStyle/>
          <a:p>
            <a:pPr marL="0" marR="0" lvl="0" indent="0" algn="ctr" rtl="0">
              <a:spcBef>
                <a:spcPts val="0"/>
              </a:spcBef>
              <a:buSzPct val="25000"/>
              <a:buNone/>
            </a:pPr>
            <a:r>
              <a:rPr lang="en-US" b="0" i="0" u="none" strike="noStrike" cap="none" baseline="0" dirty="0" smtClean="0">
                <a:solidFill>
                  <a:srgbClr val="FFFFFF"/>
                </a:solidFill>
                <a:latin typeface="Arial"/>
                <a:ea typeface="Helvetica Neue"/>
                <a:cs typeface="Arial"/>
                <a:sym typeface="Helvetica Neue"/>
              </a:rPr>
              <a:t>From the outsiders</a:t>
            </a:r>
            <a:endParaRPr lang="en-US" b="0" i="0" u="none" strike="noStrike" cap="none" baseline="0" dirty="0">
              <a:solidFill>
                <a:srgbClr val="FFFFFF"/>
              </a:solidFill>
              <a:latin typeface="Arial"/>
              <a:ea typeface="Helvetica Neue"/>
              <a:cs typeface="Arial"/>
              <a:sym typeface="Helvetica Neue"/>
            </a:endParaRPr>
          </a:p>
        </p:txBody>
      </p:sp>
      <p:cxnSp>
        <p:nvCxnSpPr>
          <p:cNvPr id="5" name="Straight Connector 4"/>
          <p:cNvCxnSpPr/>
          <p:nvPr/>
        </p:nvCxnSpPr>
        <p:spPr>
          <a:xfrm>
            <a:off x="4903055" y="1030771"/>
            <a:ext cx="0" cy="3694358"/>
          </a:xfrm>
          <a:prstGeom prst="line">
            <a:avLst/>
          </a:prstGeom>
          <a:ln w="9525" cmpd="sng">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
        <p:nvSpPr>
          <p:cNvPr id="12" name="Shape 264"/>
          <p:cNvSpPr txBox="1"/>
          <p:nvPr/>
        </p:nvSpPr>
        <p:spPr>
          <a:xfrm>
            <a:off x="5405402" y="4447453"/>
            <a:ext cx="2953648" cy="348794"/>
          </a:xfrm>
          <a:prstGeom prst="rect">
            <a:avLst/>
          </a:prstGeom>
          <a:noFill/>
          <a:ln>
            <a:noFill/>
          </a:ln>
        </p:spPr>
        <p:txBody>
          <a:bodyPr lIns="50775" tIns="50775" rIns="50775" bIns="50775" anchor="ctr" anchorCtr="0">
            <a:noAutofit/>
          </a:bodyPr>
          <a:lstStyle/>
          <a:p>
            <a:pPr marL="0" marR="0" lvl="0" indent="0" algn="ctr" rtl="0">
              <a:spcBef>
                <a:spcPts val="0"/>
              </a:spcBef>
              <a:buSzPct val="25000"/>
              <a:buNone/>
            </a:pPr>
            <a:r>
              <a:rPr lang="en-US" b="0" i="0" u="none" strike="noStrike" cap="none" baseline="0" dirty="0" smtClean="0">
                <a:solidFill>
                  <a:srgbClr val="FFFFFF"/>
                </a:solidFill>
                <a:latin typeface="Arial"/>
                <a:ea typeface="Helvetica Neue"/>
                <a:cs typeface="Arial"/>
                <a:sym typeface="Helvetica Neue"/>
              </a:rPr>
              <a:t>From the </a:t>
            </a:r>
            <a:r>
              <a:rPr lang="en-US" dirty="0" smtClean="0">
                <a:solidFill>
                  <a:srgbClr val="FFFFFF"/>
                </a:solidFill>
                <a:latin typeface="Arial"/>
                <a:ea typeface="Helvetica Neue"/>
                <a:cs typeface="Arial"/>
                <a:sym typeface="Helvetica Neue"/>
              </a:rPr>
              <a:t>uber in</a:t>
            </a:r>
            <a:r>
              <a:rPr lang="en-US" b="0" i="0" u="none" strike="noStrike" cap="none" baseline="0" dirty="0" smtClean="0">
                <a:solidFill>
                  <a:srgbClr val="FFFFFF"/>
                </a:solidFill>
                <a:latin typeface="Arial"/>
                <a:ea typeface="Helvetica Neue"/>
                <a:cs typeface="Arial"/>
                <a:sym typeface="Helvetica Neue"/>
              </a:rPr>
              <a:t>sider</a:t>
            </a:r>
            <a:endParaRPr lang="en-US" b="0" i="0" u="none" strike="noStrike" cap="none" baseline="0" dirty="0">
              <a:solidFill>
                <a:srgbClr val="FFFFFF"/>
              </a:solidFill>
              <a:latin typeface="Arial"/>
              <a:ea typeface="Helvetica Neue"/>
              <a:cs typeface="Arial"/>
              <a:sym typeface="Helvetica Neue"/>
            </a:endParaRPr>
          </a:p>
        </p:txBody>
      </p:sp>
    </p:spTree>
    <p:extLst>
      <p:ext uri="{BB962C8B-B14F-4D97-AF65-F5344CB8AC3E}">
        <p14:creationId xmlns:p14="http://schemas.microsoft.com/office/powerpoint/2010/main" val="77310757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113722" y="75206"/>
            <a:ext cx="8796928" cy="1060609"/>
          </a:xfrm>
        </p:spPr>
        <p:txBody>
          <a:bodyPr/>
          <a:lstStyle/>
          <a:p>
            <a:pPr lvl="0"/>
            <a:r>
              <a:rPr lang="en-US" sz="3200" b="0" dirty="0">
                <a:solidFill>
                  <a:srgbClr val="4F81BD"/>
                </a:solidFill>
                <a:sym typeface="Helvetica Neue"/>
              </a:rPr>
              <a:t>Fortune </a:t>
            </a:r>
            <a:r>
              <a:rPr lang="en-US" sz="3200" b="0" dirty="0" smtClean="0">
                <a:solidFill>
                  <a:srgbClr val="4F81BD"/>
                </a:solidFill>
                <a:sym typeface="Helvetica Neue"/>
              </a:rPr>
              <a:t>500 Companies are Adopting</a:t>
            </a:r>
            <a:br>
              <a:rPr lang="en-US" sz="3200" b="0" dirty="0" smtClean="0">
                <a:solidFill>
                  <a:srgbClr val="4F81BD"/>
                </a:solidFill>
                <a:sym typeface="Helvetica Neue"/>
              </a:rPr>
            </a:br>
            <a:r>
              <a:rPr lang="en-US" sz="3200" b="0" dirty="0" smtClean="0">
                <a:solidFill>
                  <a:srgbClr val="4F81BD"/>
                </a:solidFill>
                <a:sym typeface="Helvetica Neue"/>
              </a:rPr>
              <a:t>Cloud </a:t>
            </a:r>
            <a:r>
              <a:rPr lang="en-US" sz="3200" b="0" dirty="0">
                <a:solidFill>
                  <a:srgbClr val="4F81BD"/>
                </a:solidFill>
                <a:sym typeface="Helvetica Neue"/>
              </a:rPr>
              <a:t>N</a:t>
            </a:r>
            <a:r>
              <a:rPr lang="en-US" sz="3200" b="0" dirty="0" smtClean="0">
                <a:solidFill>
                  <a:srgbClr val="4F81BD"/>
                </a:solidFill>
                <a:sym typeface="Helvetica Neue"/>
              </a:rPr>
              <a:t>ative and </a:t>
            </a:r>
            <a:r>
              <a:rPr lang="en-US" sz="3200" b="0" dirty="0" err="1">
                <a:solidFill>
                  <a:srgbClr val="4F81BD"/>
                </a:solidFill>
                <a:sym typeface="Helvetica Neue"/>
              </a:rPr>
              <a:t>M</a:t>
            </a:r>
            <a:r>
              <a:rPr lang="en-US" sz="3200" b="0" dirty="0" err="1" smtClean="0">
                <a:solidFill>
                  <a:srgbClr val="4F81BD"/>
                </a:solidFill>
                <a:sym typeface="Helvetica Neue"/>
              </a:rPr>
              <a:t>icroservice</a:t>
            </a:r>
            <a:r>
              <a:rPr lang="en-US" sz="3200" b="0" dirty="0" smtClean="0">
                <a:solidFill>
                  <a:srgbClr val="4F81BD"/>
                </a:solidFill>
                <a:sym typeface="Helvetica Neue"/>
              </a:rPr>
              <a:t> Models</a:t>
            </a:r>
            <a:endParaRPr lang="en-US" sz="3200" b="0" dirty="0">
              <a:solidFill>
                <a:srgbClr val="4F81BD"/>
              </a:solidFill>
              <a:sym typeface="Helvetica Neue"/>
            </a:endParaRPr>
          </a:p>
        </p:txBody>
      </p:sp>
      <p:sp>
        <p:nvSpPr>
          <p:cNvPr id="488" name="Shape 488"/>
          <p:cNvSpPr/>
          <p:nvPr/>
        </p:nvSpPr>
        <p:spPr>
          <a:xfrm>
            <a:off x="4801148" y="1374580"/>
            <a:ext cx="3937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“Two people built an app and got it into the App Store in five weeks” </a:t>
            </a:r>
          </a:p>
        </p:txBody>
      </p:sp>
      <p:sp>
        <p:nvSpPr>
          <p:cNvPr id="489" name="Shape 489"/>
          <p:cNvSpPr/>
          <p:nvPr/>
        </p:nvSpPr>
        <p:spPr>
          <a:xfrm>
            <a:off x="521438" y="1368654"/>
            <a:ext cx="4572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“I said to my vendors, I don’t want five years ago. I want five years from now. </a:t>
            </a:r>
          </a:p>
        </p:txBody>
      </p:sp>
      <p:sp>
        <p:nvSpPr>
          <p:cNvPr id="490" name="Shape 490"/>
          <p:cNvSpPr/>
          <p:nvPr/>
        </p:nvSpPr>
        <p:spPr>
          <a:xfrm>
            <a:off x="750750" y="3145185"/>
            <a:ext cx="7642498"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“The adopters we speak to today, like GE, HP, </a:t>
            </a:r>
            <a:r>
              <a:rPr lang="en-US" sz="1800" b="0" i="0" u="none" strike="noStrike" cap="none" baseline="0" dirty="0" err="1">
                <a:solidFill>
                  <a:schemeClr val="bg1"/>
                </a:solidFill>
                <a:latin typeface="Arial"/>
                <a:ea typeface="Helvetica Neue"/>
                <a:cs typeface="Arial"/>
                <a:sym typeface="Helvetica Neue"/>
              </a:rPr>
              <a:t>Equinix</a:t>
            </a:r>
            <a:r>
              <a:rPr lang="en-US" sz="1800" b="0" i="0" u="none" strike="noStrike" cap="none" baseline="0" dirty="0">
                <a:solidFill>
                  <a:schemeClr val="bg1"/>
                </a:solidFill>
                <a:latin typeface="Arial"/>
                <a:ea typeface="Helvetica Neue"/>
                <a:cs typeface="Arial"/>
                <a:sym typeface="Helvetica Neue"/>
              </a:rPr>
              <a:t>, PayPal, Capital One, Goldman Sachs, </a:t>
            </a:r>
            <a:r>
              <a:rPr lang="en-US" sz="1800" b="0" i="0" u="none" strike="noStrike" cap="none" baseline="0" dirty="0" err="1">
                <a:solidFill>
                  <a:schemeClr val="bg1"/>
                </a:solidFill>
                <a:latin typeface="Arial"/>
                <a:ea typeface="Helvetica Neue"/>
                <a:cs typeface="Arial"/>
                <a:sym typeface="Helvetica Neue"/>
              </a:rPr>
              <a:t>Airbnb</a:t>
            </a:r>
            <a:r>
              <a:rPr lang="en-US" sz="1800" b="0" i="0" u="none" strike="noStrike" cap="none" baseline="0" dirty="0">
                <a:solidFill>
                  <a:schemeClr val="bg1"/>
                </a:solidFill>
                <a:latin typeface="Arial"/>
                <a:ea typeface="Helvetica Neue"/>
                <a:cs typeface="Arial"/>
                <a:sym typeface="Helvetica Neue"/>
              </a:rPr>
              <a:t>, </a:t>
            </a:r>
            <a:r>
              <a:rPr lang="en-US" sz="1800" b="0" i="0" u="none" strike="noStrike" cap="none" baseline="0" dirty="0" err="1">
                <a:solidFill>
                  <a:schemeClr val="bg1"/>
                </a:solidFill>
                <a:latin typeface="Arial"/>
                <a:ea typeface="Helvetica Neue"/>
                <a:cs typeface="Arial"/>
                <a:sym typeface="Helvetica Neue"/>
              </a:rPr>
              <a:t>Medallia</a:t>
            </a:r>
            <a:r>
              <a:rPr lang="en-US" sz="1800" b="0" i="0" u="none" strike="noStrike" cap="none" baseline="0" dirty="0">
                <a:solidFill>
                  <a:schemeClr val="bg1"/>
                </a:solidFill>
                <a:latin typeface="Arial"/>
                <a:ea typeface="Helvetica Neue"/>
                <a:cs typeface="Arial"/>
                <a:sym typeface="Helvetica Neue"/>
              </a:rPr>
              <a:t>, Square, and </a:t>
            </a:r>
            <a:r>
              <a:rPr lang="en-US" sz="1800" b="0" i="0" u="none" strike="noStrike" cap="none" baseline="0" dirty="0" err="1">
                <a:solidFill>
                  <a:schemeClr val="bg1"/>
                </a:solidFill>
                <a:latin typeface="Arial"/>
                <a:ea typeface="Helvetica Neue"/>
                <a:cs typeface="Arial"/>
                <a:sym typeface="Helvetica Neue"/>
              </a:rPr>
              <a:t>Xoom</a:t>
            </a:r>
            <a:r>
              <a:rPr lang="en-US" sz="1800" b="0" i="0" u="none" strike="noStrike" cap="none" baseline="0" dirty="0">
                <a:solidFill>
                  <a:schemeClr val="bg1"/>
                </a:solidFill>
                <a:latin typeface="Arial"/>
                <a:ea typeface="Helvetica Neue"/>
                <a:cs typeface="Arial"/>
                <a:sym typeface="Helvetica Neue"/>
              </a:rPr>
              <a:t> say that microservices are well worth the tradeoffs.” </a:t>
            </a:r>
          </a:p>
        </p:txBody>
      </p:sp>
      <p:pic>
        <p:nvPicPr>
          <p:cNvPr id="491" name="Shape 491"/>
          <p:cNvPicPr preferRelativeResize="0"/>
          <p:nvPr/>
        </p:nvPicPr>
        <p:blipFill rotWithShape="1">
          <a:blip r:embed="rId3">
            <a:alphaModFix/>
          </a:blip>
          <a:srcRect/>
          <a:stretch/>
        </p:blipFill>
        <p:spPr>
          <a:xfrm>
            <a:off x="1468783" y="2079696"/>
            <a:ext cx="1929656" cy="968304"/>
          </a:xfrm>
          <a:prstGeom prst="rect">
            <a:avLst/>
          </a:prstGeom>
          <a:noFill/>
          <a:ln>
            <a:noFill/>
          </a:ln>
        </p:spPr>
      </p:pic>
      <p:pic>
        <p:nvPicPr>
          <p:cNvPr id="492" name="Shape 492"/>
          <p:cNvPicPr preferRelativeResize="0"/>
          <p:nvPr/>
        </p:nvPicPr>
        <p:blipFill rotWithShape="1">
          <a:blip r:embed="rId4">
            <a:alphaModFix/>
          </a:blip>
          <a:srcRect/>
          <a:stretch/>
        </p:blipFill>
        <p:spPr>
          <a:xfrm>
            <a:off x="5795303" y="2188603"/>
            <a:ext cx="2023480" cy="550180"/>
          </a:xfrm>
          <a:prstGeom prst="rect">
            <a:avLst/>
          </a:prstGeom>
          <a:noFill/>
          <a:ln>
            <a:noFill/>
          </a:ln>
        </p:spPr>
      </p:pic>
      <p:pic>
        <p:nvPicPr>
          <p:cNvPr id="493" name="Shape 493"/>
          <p:cNvPicPr preferRelativeResize="0"/>
          <p:nvPr/>
        </p:nvPicPr>
        <p:blipFill rotWithShape="1">
          <a:blip r:embed="rId5">
            <a:alphaModFix/>
          </a:blip>
          <a:srcRect/>
          <a:stretch/>
        </p:blipFill>
        <p:spPr>
          <a:xfrm>
            <a:off x="3070832" y="4194847"/>
            <a:ext cx="2985037" cy="557603"/>
          </a:xfrm>
          <a:prstGeom prst="rect">
            <a:avLst/>
          </a:prstGeom>
          <a:solidFill>
            <a:schemeClr val="bg1"/>
          </a:solidFill>
          <a:ln>
            <a:noFill/>
          </a:ln>
        </p:spPr>
      </p:pic>
    </p:spTree>
    <p:extLst>
      <p:ext uri="{BB962C8B-B14F-4D97-AF65-F5344CB8AC3E}">
        <p14:creationId xmlns:p14="http://schemas.microsoft.com/office/powerpoint/2010/main" val="35571873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p:txBody>
          <a:bodyPr/>
          <a:lstStyle/>
          <a:p>
            <a:pPr lvl="0"/>
            <a:r>
              <a:rPr lang="en-US" sz="3200" b="0" dirty="0">
                <a:solidFill>
                  <a:schemeClr val="accent1"/>
                </a:solidFill>
                <a:sym typeface="Helvetica Neue"/>
              </a:rPr>
              <a:t>Monolithic Applications Drive Complex, </a:t>
            </a:r>
            <a:r>
              <a:rPr lang="en-US" sz="3200" b="0" dirty="0" smtClean="0">
                <a:solidFill>
                  <a:schemeClr val="accent1"/>
                </a:solidFill>
                <a:sym typeface="Helvetica Neue"/>
              </a:rPr>
              <a:t/>
            </a:r>
            <a:br>
              <a:rPr lang="en-US" sz="3200" b="0" dirty="0" smtClean="0">
                <a:solidFill>
                  <a:schemeClr val="accent1"/>
                </a:solidFill>
                <a:sym typeface="Helvetica Neue"/>
              </a:rPr>
            </a:br>
            <a:r>
              <a:rPr lang="en-US" sz="3200" b="0" dirty="0" smtClean="0">
                <a:solidFill>
                  <a:schemeClr val="accent1"/>
                </a:solidFill>
                <a:sym typeface="Helvetica Neue"/>
              </a:rPr>
              <a:t>Manual </a:t>
            </a:r>
            <a:r>
              <a:rPr lang="en-US" sz="3200" b="0" dirty="0">
                <a:solidFill>
                  <a:schemeClr val="accent1"/>
                </a:solidFill>
                <a:sym typeface="Helvetica Neue"/>
              </a:rPr>
              <a:t>Deploys &amp; Waterfall Release Cycles</a:t>
            </a:r>
            <a:endParaRPr lang="en-US" sz="3200" b="0" dirty="0">
              <a:solidFill>
                <a:schemeClr val="accent1"/>
              </a:solidFill>
              <a:sym typeface="Arial"/>
            </a:endParaRPr>
          </a:p>
        </p:txBody>
      </p:sp>
      <p:sp>
        <p:nvSpPr>
          <p:cNvPr id="281" name="Shape 281"/>
          <p:cNvSpPr/>
          <p:nvPr/>
        </p:nvSpPr>
        <p:spPr>
          <a:xfrm>
            <a:off x="1804965" y="4123267"/>
            <a:ext cx="6958036" cy="907343"/>
          </a:xfrm>
          <a:prstGeom prst="rect">
            <a:avLst/>
          </a:prstGeom>
          <a:noFill/>
          <a:ln>
            <a:noFill/>
          </a:ln>
        </p:spPr>
        <p:txBody>
          <a:bodyPr lIns="91425" tIns="45700" rIns="91425" bIns="45700" anchor="t" anchorCtr="0">
            <a:noAutofit/>
          </a:bodyPr>
          <a:lstStyle/>
          <a:p>
            <a:pPr lvl="0" algn="ctr">
              <a:buSzPct val="25000"/>
            </a:pPr>
            <a:r>
              <a:rPr lang="en-US" dirty="0" smtClean="0">
                <a:solidFill>
                  <a:schemeClr val="bg1"/>
                </a:solidFill>
                <a:latin typeface="Arial"/>
                <a:cs typeface="Arial"/>
              </a:rPr>
              <a:t>Can you deliver full CI</a:t>
            </a:r>
            <a:r>
              <a:rPr lang="en-US" dirty="0">
                <a:solidFill>
                  <a:schemeClr val="bg1"/>
                </a:solidFill>
                <a:latin typeface="Arial"/>
                <a:cs typeface="Arial"/>
              </a:rPr>
              <a:t>/CD for every major </a:t>
            </a:r>
            <a:r>
              <a:rPr lang="en-US" dirty="0" smtClean="0">
                <a:solidFill>
                  <a:schemeClr val="bg1"/>
                </a:solidFill>
                <a:latin typeface="Arial"/>
                <a:cs typeface="Arial"/>
              </a:rPr>
              <a:t>app </a:t>
            </a:r>
            <a:r>
              <a:rPr lang="en-US" dirty="0">
                <a:solidFill>
                  <a:schemeClr val="bg1"/>
                </a:solidFill>
                <a:latin typeface="Arial"/>
                <a:cs typeface="Arial"/>
              </a:rPr>
              <a:t>in your portfolio </a:t>
            </a:r>
            <a:r>
              <a:rPr lang="en-US" dirty="0" smtClean="0">
                <a:solidFill>
                  <a:schemeClr val="bg1"/>
                </a:solidFill>
                <a:latin typeface="Arial"/>
                <a:cs typeface="Arial"/>
              </a:rPr>
              <a:t>today, or are you doing </a:t>
            </a:r>
            <a:r>
              <a:rPr lang="en-US" b="0" i="0" u="none" strike="noStrike" cap="none" baseline="0" dirty="0" smtClean="0">
                <a:solidFill>
                  <a:schemeClr val="bg1"/>
                </a:solidFill>
                <a:latin typeface="Arial"/>
                <a:ea typeface="Helvetica Neue"/>
                <a:cs typeface="Arial"/>
                <a:sym typeface="Helvetica Neue"/>
              </a:rPr>
              <a:t>75+ step </a:t>
            </a:r>
            <a:r>
              <a:rPr lang="en-US" b="0" i="0" u="none" strike="noStrike" cap="none" baseline="0" dirty="0">
                <a:solidFill>
                  <a:schemeClr val="bg1"/>
                </a:solidFill>
                <a:latin typeface="Arial"/>
                <a:ea typeface="Helvetica Neue"/>
                <a:cs typeface="Arial"/>
                <a:sym typeface="Helvetica Neue"/>
              </a:rPr>
              <a:t>manual </a:t>
            </a:r>
            <a:r>
              <a:rPr lang="en-US" b="0" i="0" u="none" strike="noStrike" cap="none" baseline="0" dirty="0" smtClean="0">
                <a:solidFill>
                  <a:schemeClr val="bg1"/>
                </a:solidFill>
                <a:latin typeface="Arial"/>
                <a:ea typeface="Helvetica Neue"/>
                <a:cs typeface="Arial"/>
                <a:sym typeface="Helvetica Neue"/>
              </a:rPr>
              <a:t>deployments?</a:t>
            </a:r>
            <a:endParaRPr lang="en-US" b="0" i="0" u="none" strike="noStrike" cap="none" baseline="0" dirty="0">
              <a:solidFill>
                <a:schemeClr val="bg1"/>
              </a:solidFill>
              <a:latin typeface="Arial"/>
              <a:ea typeface="Helvetica Neue"/>
              <a:cs typeface="Arial"/>
              <a:sym typeface="Helvetica Neue"/>
            </a:endParaRPr>
          </a:p>
        </p:txBody>
      </p:sp>
      <p:sp>
        <p:nvSpPr>
          <p:cNvPr id="9" name="Rectangle 31"/>
          <p:cNvSpPr>
            <a:spLocks noChangeArrowheads="1"/>
          </p:cNvSpPr>
          <p:nvPr/>
        </p:nvSpPr>
        <p:spPr bwMode="auto">
          <a:xfrm>
            <a:off x="509250" y="2018642"/>
            <a:ext cx="1137490"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bg1"/>
                </a:solidFill>
                <a:latin typeface="Felt Tip Senior" charset="0"/>
              </a:rPr>
              <a:t>Developer</a:t>
            </a:r>
            <a:endParaRPr lang="en-US" sz="1400" b="1" dirty="0">
              <a:solidFill>
                <a:schemeClr val="bg1"/>
              </a:solidFill>
              <a:latin typeface="Felt Tip Senior" charset="0"/>
            </a:endParaRPr>
          </a:p>
        </p:txBody>
      </p:sp>
      <p:sp>
        <p:nvSpPr>
          <p:cNvPr id="12" name="Rectangle 31"/>
          <p:cNvSpPr>
            <a:spLocks noChangeArrowheads="1"/>
          </p:cNvSpPr>
          <p:nvPr/>
        </p:nvSpPr>
        <p:spPr bwMode="auto">
          <a:xfrm>
            <a:off x="577288" y="4320228"/>
            <a:ext cx="992815"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rgbClr val="FFFFFF"/>
                </a:solidFill>
                <a:latin typeface="Felt Tip Senior" charset="0"/>
              </a:rPr>
              <a:t>Operator</a:t>
            </a:r>
            <a:endParaRPr lang="en-US" sz="1400" b="1" dirty="0">
              <a:solidFill>
                <a:srgbClr val="FFFFFF"/>
              </a:solidFill>
              <a:latin typeface="Felt Tip Senior" charset="0"/>
            </a:endParaRPr>
          </a:p>
        </p:txBody>
      </p:sp>
      <p:pic>
        <p:nvPicPr>
          <p:cNvPr id="17" name="Picture 16" descr="Provisioning_workflow.jpg"/>
          <p:cNvPicPr>
            <a:picLocks noChangeAspect="1"/>
          </p:cNvPicPr>
          <p:nvPr/>
        </p:nvPicPr>
        <p:blipFill>
          <a:blip r:embed="rId3" cstate="print"/>
          <a:stretch>
            <a:fillRect/>
          </a:stretch>
        </p:blipFill>
        <p:spPr>
          <a:xfrm>
            <a:off x="2422769" y="1365884"/>
            <a:ext cx="5962245" cy="2687451"/>
          </a:xfrm>
          <a:prstGeom prst="rect">
            <a:avLst/>
          </a:prstGeom>
        </p:spPr>
      </p:pic>
      <p:pic>
        <p:nvPicPr>
          <p:cNvPr id="18" name="Picture 17" descr="Icons-Land-Vista-People-Office-Customer-Female-Dark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85295" y="1413256"/>
            <a:ext cx="661437" cy="707925"/>
          </a:xfrm>
          <a:prstGeom prst="rect">
            <a:avLst/>
          </a:prstGeom>
        </p:spPr>
      </p:pic>
      <p:pic>
        <p:nvPicPr>
          <p:cNvPr id="19" name="Picture 18"/>
          <p:cNvPicPr>
            <a:picLocks noChangeAspect="1"/>
          </p:cNvPicPr>
          <p:nvPr/>
        </p:nvPicPr>
        <p:blipFill>
          <a:blip r:embed="rId5"/>
          <a:stretch>
            <a:fillRect/>
          </a:stretch>
        </p:blipFill>
        <p:spPr>
          <a:xfrm flipH="1">
            <a:off x="685295" y="3699372"/>
            <a:ext cx="663859" cy="707925"/>
          </a:xfrm>
          <a:prstGeom prst="rect">
            <a:avLst/>
          </a:prstGeom>
        </p:spPr>
      </p:pic>
      <p:pic>
        <p:nvPicPr>
          <p:cNvPr id="2" name="Picture 1"/>
          <p:cNvPicPr>
            <a:picLocks noChangeAspect="1"/>
          </p:cNvPicPr>
          <p:nvPr/>
        </p:nvPicPr>
        <p:blipFill>
          <a:blip r:embed="rId6">
            <a:alphaModFix/>
            <a:grayscl/>
            <a:extLst>
              <a:ext uri="{BEBA8EAE-BF5A-486C-A8C5-ECC9F3942E4B}">
                <a14:imgProps xmlns:a14="http://schemas.microsoft.com/office/drawing/2010/main">
                  <a14:imgLayer r:embed="rId7">
                    <a14:imgEffect>
                      <a14:sharpenSoften amount="57000"/>
                    </a14:imgEffect>
                    <a14:imgEffect>
                      <a14:colorTemperature colorTemp="9000"/>
                    </a14:imgEffect>
                    <a14:imgEffect>
                      <a14:saturation sat="48000"/>
                    </a14:imgEffect>
                    <a14:imgEffect>
                      <a14:brightnessContrast bright="9000" contrast="48000"/>
                    </a14:imgEffect>
                  </a14:imgLayer>
                </a14:imgProps>
              </a:ext>
            </a:extLst>
          </a:blip>
          <a:stretch>
            <a:fillRect/>
          </a:stretch>
        </p:blipFill>
        <p:spPr>
          <a:xfrm>
            <a:off x="113722" y="2160851"/>
            <a:ext cx="2113519" cy="1892484"/>
          </a:xfrm>
          <a:prstGeom prst="rect">
            <a:avLst/>
          </a:prstGeom>
          <a:ln>
            <a:noFill/>
          </a:ln>
        </p:spPr>
      </p:pic>
    </p:spTree>
    <p:extLst>
      <p:ext uri="{BB962C8B-B14F-4D97-AF65-F5344CB8AC3E}">
        <p14:creationId xmlns:p14="http://schemas.microsoft.com/office/powerpoint/2010/main" val="9627954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416799" y="1981365"/>
            <a:ext cx="4310402"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WHAT</a:t>
            </a:r>
            <a:endParaRPr lang="en-US" sz="9600" b="1" dirty="0">
              <a:solidFill>
                <a:schemeClr val="accent6"/>
              </a:solidFill>
              <a:sym typeface="Arial"/>
              <a:rtl val="0"/>
            </a:endParaRPr>
          </a:p>
        </p:txBody>
      </p:sp>
    </p:spTree>
    <p:extLst>
      <p:ext uri="{BB962C8B-B14F-4D97-AF65-F5344CB8AC3E}">
        <p14:creationId xmlns:p14="http://schemas.microsoft.com/office/powerpoint/2010/main" val="12953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101600"/>
            <a:ext cx="9144000" cy="52451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0" i="0" u="none" strike="noStrike" cap="none" baseline="0" dirty="0" smtClean="0">
                <a:solidFill>
                  <a:schemeClr val="bg1"/>
                </a:solidFill>
                <a:latin typeface="Arial"/>
                <a:ea typeface="Arial"/>
                <a:cs typeface="Arial"/>
                <a:sym typeface="Arial"/>
              </a:rPr>
              <a:t>What is Cloud Native?</a:t>
            </a:r>
            <a:endParaRPr lang="en-US" sz="3200" b="0" i="0" u="none" strike="noStrike" cap="none" baseline="0" dirty="0">
              <a:solidFill>
                <a:schemeClr val="bg1"/>
              </a:solidFill>
              <a:latin typeface="Arial"/>
              <a:ea typeface="Arial"/>
              <a:cs typeface="Arial"/>
              <a:sym typeface="Arial"/>
            </a:endParaRPr>
          </a:p>
        </p:txBody>
      </p:sp>
      <p:sp>
        <p:nvSpPr>
          <p:cNvPr id="2" name="TextBox 1"/>
          <p:cNvSpPr txBox="1"/>
          <p:nvPr/>
        </p:nvSpPr>
        <p:spPr>
          <a:xfrm>
            <a:off x="544971" y="1449414"/>
            <a:ext cx="5510403" cy="3139321"/>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components that work together. </a:t>
            </a:r>
          </a:p>
          <a:p>
            <a:endParaRPr lang="en-US" dirty="0">
              <a:solidFill>
                <a:schemeClr val="bg1"/>
              </a:solidFill>
              <a:latin typeface="Verdana"/>
              <a:ea typeface="Verdana"/>
              <a:cs typeface="Verdana"/>
              <a:sym typeface="Verdana"/>
            </a:endParaRP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t>
            </a:r>
            <a:r>
              <a:rPr lang="en-US" dirty="0">
                <a:solidFill>
                  <a:schemeClr val="bg1"/>
                </a:solidFill>
                <a:latin typeface="Verdana"/>
                <a:ea typeface="Verdana"/>
                <a:cs typeface="Verdana"/>
                <a:sym typeface="Verdana"/>
              </a:rPr>
              <a:t>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smtClean="0">
                <a:solidFill>
                  <a:schemeClr val="bg1"/>
                </a:solidFill>
                <a:latin typeface="Verdana"/>
                <a:ea typeface="Verdana"/>
                <a:cs typeface="Verdana"/>
                <a:sym typeface="Verdana"/>
              </a:rPr>
              <a:t>’</a:t>
            </a:r>
          </a:p>
          <a:p>
            <a:endParaRPr lang="en-US" dirty="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 Cloud Native platform </a:t>
            </a:r>
            <a:endParaRPr lang="en-US" dirty="0">
              <a:solidFill>
                <a:schemeClr val="bg1"/>
              </a:solidFill>
              <a:latin typeface="Verdana"/>
              <a:ea typeface="Verdana"/>
              <a:cs typeface="Verdana"/>
              <a:sym typeface="Verdana"/>
            </a:endParaRP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spTree>
    <p:extLst>
      <p:ext uri="{BB962C8B-B14F-4D97-AF65-F5344CB8AC3E}">
        <p14:creationId xmlns:p14="http://schemas.microsoft.com/office/powerpoint/2010/main" val="232420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4" name="Title 1"/>
          <p:cNvSpPr txBox="1">
            <a:spLocks/>
          </p:cNvSpPr>
          <p:nvPr/>
        </p:nvSpPr>
        <p:spPr>
          <a:xfrm>
            <a:off x="244738" y="191289"/>
            <a:ext cx="8410575" cy="46037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r>
              <a:rPr lang="en-US" dirty="0" smtClean="0">
                <a:solidFill>
                  <a:schemeClr val="accent1"/>
                </a:solidFill>
              </a:rPr>
              <a:t>What are Microservices?</a:t>
            </a:r>
            <a:endParaRPr lang="en-US" dirty="0">
              <a:solidFill>
                <a:schemeClr val="accent1"/>
              </a:solidFill>
            </a:endParaRPr>
          </a:p>
        </p:txBody>
      </p:sp>
      <p:sp>
        <p:nvSpPr>
          <p:cNvPr id="5" name="Shape 243"/>
          <p:cNvSpPr/>
          <p:nvPr/>
        </p:nvSpPr>
        <p:spPr>
          <a:xfrm>
            <a:off x="987233" y="2000108"/>
            <a:ext cx="753958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sz="3600" dirty="0">
                <a:solidFill>
                  <a:srgbClr val="FFFFFF"/>
                </a:solidFill>
                <a:uFill>
                  <a:solidFill>
                    <a:srgbClr val="4D4D4D"/>
                  </a:solidFill>
                </a:uFill>
                <a:latin typeface="Avenir Next Demi Bold Italic"/>
                <a:cs typeface="Avenir Next Demi Bold Italic"/>
              </a:rPr>
              <a:t>Loosely coupled service oriented architecture with bounded contexts</a:t>
            </a:r>
          </a:p>
        </p:txBody>
      </p:sp>
      <p:sp>
        <p:nvSpPr>
          <p:cNvPr id="6" name="Shape 244"/>
          <p:cNvSpPr/>
          <p:nvPr/>
        </p:nvSpPr>
        <p:spPr>
          <a:xfrm rot="10800000" flipH="1">
            <a:off x="874689" y="1743937"/>
            <a:ext cx="3651648"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rgbClr val="FFFFFF"/>
              </a:solidFill>
            </a:endParaRPr>
          </a:p>
        </p:txBody>
      </p:sp>
      <p:sp>
        <p:nvSpPr>
          <p:cNvPr id="8" name="Shape 245"/>
          <p:cNvSpPr/>
          <p:nvPr/>
        </p:nvSpPr>
        <p:spPr>
          <a:xfrm flipH="1">
            <a:off x="4555380" y="2529363"/>
            <a:ext cx="3998070"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rgbClr val="FFFFFF"/>
              </a:solidFill>
            </a:endParaRPr>
          </a:p>
        </p:txBody>
      </p:sp>
      <p:sp>
        <p:nvSpPr>
          <p:cNvPr id="9" name="Shape 246"/>
          <p:cNvSpPr/>
          <p:nvPr/>
        </p:nvSpPr>
        <p:spPr>
          <a:xfrm>
            <a:off x="337925" y="1102615"/>
            <a:ext cx="4674677"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every service has to be updated in concert, it’s not loosely coupled!</a:t>
            </a:r>
          </a:p>
        </p:txBody>
      </p:sp>
      <p:sp>
        <p:nvSpPr>
          <p:cNvPr id="10" name="Shape 247"/>
          <p:cNvSpPr/>
          <p:nvPr/>
        </p:nvSpPr>
        <p:spPr>
          <a:xfrm>
            <a:off x="4450026" y="3469307"/>
            <a:ext cx="4636824"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you have to know about surrounding services you don’t have a bounded context.</a:t>
            </a:r>
          </a:p>
        </p:txBody>
      </p:sp>
    </p:spTree>
    <p:extLst>
      <p:ext uri="{BB962C8B-B14F-4D97-AF65-F5344CB8AC3E}">
        <p14:creationId xmlns:p14="http://schemas.microsoft.com/office/powerpoint/2010/main" val="9964525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26085</TotalTime>
  <Words>2306</Words>
  <Application>Microsoft Macintosh PowerPoint</Application>
  <PresentationFormat>On-screen Show (16:9)</PresentationFormat>
  <Paragraphs>318</Paragraphs>
  <Slides>25</Slides>
  <Notes>24</Notes>
  <HiddenSlides>0</HiddenSlides>
  <MMClips>0</MMClips>
  <ScaleCrop>false</ScaleCrop>
  <HeadingPairs>
    <vt:vector size="4" baseType="variant">
      <vt:variant>
        <vt:lpstr>Theme</vt:lpstr>
      </vt:variant>
      <vt:variant>
        <vt:i4>4</vt:i4>
      </vt:variant>
      <vt:variant>
        <vt:lpstr>Slide Titles</vt:lpstr>
      </vt:variant>
      <vt:variant>
        <vt:i4>25</vt:i4>
      </vt:variant>
    </vt:vector>
  </HeadingPairs>
  <TitlesOfParts>
    <vt:vector size="29" baseType="lpstr">
      <vt:lpstr>Office Theme</vt:lpstr>
      <vt:lpstr>3_Office Theme</vt:lpstr>
      <vt:lpstr>Pivotal Main</vt:lpstr>
      <vt:lpstr>1_Pivotal Main</vt:lpstr>
      <vt:lpstr>PowerPoint Presentation</vt:lpstr>
      <vt:lpstr>Agenda</vt:lpstr>
      <vt:lpstr>PowerPoint Presentation</vt:lpstr>
      <vt:lpstr>Disruption to Enterprise IT is here</vt:lpstr>
      <vt:lpstr>Fortune 500 Companies are Adopting Cloud Native and Microservice Models</vt:lpstr>
      <vt:lpstr>Monolithic Applications Drive Complex,  Manual Deploys &amp; Waterfall Release Cycles</vt:lpstr>
      <vt:lpstr>PowerPoint Presentation</vt:lpstr>
      <vt:lpstr>What is Cloud Native?</vt:lpstr>
      <vt:lpstr>PowerPoint Presentation</vt:lpstr>
      <vt:lpstr>Trend towards new lightweight architectures </vt:lpstr>
      <vt:lpstr>One-Size-Fits-All Methodologies have become an Anti-pattern to the Business</vt:lpstr>
      <vt:lpstr>Agile, Disruptive Companies Use Non-traditional, Modular Approaches to Software Systems</vt:lpstr>
      <vt:lpstr>However… Microservices are Hard</vt:lpstr>
      <vt:lpstr>PowerPoint Presentation</vt:lpstr>
      <vt:lpstr>Cloud Native Platform and Contracts</vt:lpstr>
      <vt:lpstr>PowerPoint Presentation</vt:lpstr>
      <vt:lpstr>PowerPoint Presentation</vt:lpstr>
      <vt:lpstr>Spring Cloud Services </vt:lpstr>
      <vt:lpstr>PowerPoint Presentation</vt:lpstr>
      <vt:lpstr>PowerPoint Presentation</vt:lpstr>
      <vt:lpstr>Cloud Native Platforms Provide  the Outer Architecture</vt:lpstr>
      <vt:lpstr>Ops Loop</vt:lpstr>
      <vt:lpstr>Application Lifecycle Management: CI/CD</vt:lpstr>
      <vt:lpstr>Cloud Native Maturity Model</vt:lpstr>
      <vt:lpstr>PowerPoint Presentation</vt:lpstr>
    </vt:vector>
  </TitlesOfParts>
  <Manager/>
  <Company>BCom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Robert Brough</dc:creator>
  <cp:keywords/>
  <dc:description/>
  <cp:lastModifiedBy>user</cp:lastModifiedBy>
  <cp:revision>241</cp:revision>
  <dcterms:created xsi:type="dcterms:W3CDTF">2015-10-05T21:15:00Z</dcterms:created>
  <dcterms:modified xsi:type="dcterms:W3CDTF">2017-04-10T16:33:16Z</dcterms:modified>
  <cp:category/>
</cp:coreProperties>
</file>